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78" r:id="rId1"/>
  </p:sldMasterIdLst>
  <p:notesMasterIdLst>
    <p:notesMasterId r:id="rId42"/>
  </p:notesMasterIdLst>
  <p:sldIdLst>
    <p:sldId id="256" r:id="rId2"/>
    <p:sldId id="257" r:id="rId3"/>
    <p:sldId id="309" r:id="rId4"/>
    <p:sldId id="310" r:id="rId5"/>
    <p:sldId id="291" r:id="rId6"/>
    <p:sldId id="292" r:id="rId7"/>
    <p:sldId id="293" r:id="rId8"/>
    <p:sldId id="308" r:id="rId9"/>
    <p:sldId id="280" r:id="rId10"/>
    <p:sldId id="283" r:id="rId11"/>
    <p:sldId id="281" r:id="rId12"/>
    <p:sldId id="284" r:id="rId13"/>
    <p:sldId id="282" r:id="rId14"/>
    <p:sldId id="285" r:id="rId15"/>
    <p:sldId id="296" r:id="rId16"/>
    <p:sldId id="286" r:id="rId17"/>
    <p:sldId id="289" r:id="rId18"/>
    <p:sldId id="290" r:id="rId19"/>
    <p:sldId id="297" r:id="rId20"/>
    <p:sldId id="298" r:id="rId21"/>
    <p:sldId id="299" r:id="rId22"/>
    <p:sldId id="300" r:id="rId23"/>
    <p:sldId id="301" r:id="rId24"/>
    <p:sldId id="307" r:id="rId25"/>
    <p:sldId id="259" r:id="rId26"/>
    <p:sldId id="260" r:id="rId27"/>
    <p:sldId id="263" r:id="rId28"/>
    <p:sldId id="295" r:id="rId29"/>
    <p:sldId id="294" r:id="rId30"/>
    <p:sldId id="302" r:id="rId31"/>
    <p:sldId id="303" r:id="rId32"/>
    <p:sldId id="305" r:id="rId33"/>
    <p:sldId id="306" r:id="rId34"/>
    <p:sldId id="264" r:id="rId35"/>
    <p:sldId id="304" r:id="rId36"/>
    <p:sldId id="265" r:id="rId37"/>
    <p:sldId id="266" r:id="rId38"/>
    <p:sldId id="267" r:id="rId39"/>
    <p:sldId id="268" r:id="rId40"/>
    <p:sldId id="269" r:id="rId41"/>
  </p:sldIdLst>
  <p:sldSz cx="12192000" cy="6858000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9E3"/>
    <a:srgbClr val="E5F7D9"/>
    <a:srgbClr val="4F951F"/>
    <a:srgbClr val="99FFCC"/>
    <a:srgbClr val="FFB9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87612" autoAdjust="0"/>
  </p:normalViewPr>
  <p:slideViewPr>
    <p:cSldViewPr snapToGrid="0">
      <p:cViewPr varScale="1">
        <p:scale>
          <a:sx n="65" d="100"/>
          <a:sy n="65" d="100"/>
        </p:scale>
        <p:origin x="91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C0BE458-3599-4F5B-9C6B-A5FA77DEF576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DFBFA64C-E208-438B-A133-B63B1E0CF768}">
      <dgm:prSet phldrT="[Text]" custT="1"/>
      <dgm:spPr/>
      <dgm:t>
        <a:bodyPr/>
        <a:lstStyle/>
        <a:p>
          <a:pPr algn="ctr" rtl="1"/>
          <a:r>
            <a:rPr lang="fa-IR" sz="2400" dirty="0" smtClean="0"/>
            <a:t>اسکان </a:t>
          </a:r>
          <a:r>
            <a:rPr lang="fa-IR" sz="2800" dirty="0" smtClean="0">
              <a:solidFill>
                <a:srgbClr val="FF0000"/>
              </a:solidFill>
            </a:rPr>
            <a:t>اضطراری</a:t>
          </a:r>
          <a:endParaRPr lang="fa-IR" sz="2800" dirty="0">
            <a:solidFill>
              <a:srgbClr val="FF0000"/>
            </a:solidFill>
          </a:endParaRPr>
        </a:p>
      </dgm:t>
    </dgm:pt>
    <dgm:pt modelId="{C820970A-93B9-4768-9283-754515CB920C}" type="parTrans" cxnId="{62CD51FB-5F90-473F-A158-ADF4E71F3FEF}">
      <dgm:prSet/>
      <dgm:spPr/>
      <dgm:t>
        <a:bodyPr/>
        <a:lstStyle/>
        <a:p>
          <a:pPr rtl="1"/>
          <a:endParaRPr lang="fa-IR"/>
        </a:p>
      </dgm:t>
    </dgm:pt>
    <dgm:pt modelId="{1D325722-2D9A-4F16-8A10-FFE610C19FF9}" type="sibTrans" cxnId="{62CD51FB-5F90-473F-A158-ADF4E71F3FEF}">
      <dgm:prSet/>
      <dgm:spPr/>
      <dgm:t>
        <a:bodyPr/>
        <a:lstStyle/>
        <a:p>
          <a:pPr rtl="1"/>
          <a:endParaRPr lang="fa-IR"/>
        </a:p>
      </dgm:t>
    </dgm:pt>
    <dgm:pt modelId="{68125694-D0F2-45AE-95CF-2CA52A29399D}">
      <dgm:prSet phldrT="[Text]" custT="1"/>
      <dgm:spPr/>
      <dgm:t>
        <a:bodyPr/>
        <a:lstStyle/>
        <a:p>
          <a:pPr algn="ctr" rtl="1"/>
          <a:r>
            <a:rPr lang="fa-IR" sz="2400" dirty="0" smtClean="0"/>
            <a:t>اسکان</a:t>
          </a:r>
          <a:r>
            <a:rPr lang="fa-IR" sz="3200" dirty="0" smtClean="0"/>
            <a:t> </a:t>
          </a:r>
          <a:r>
            <a:rPr lang="fa-IR" sz="2800" dirty="0" smtClean="0">
              <a:solidFill>
                <a:srgbClr val="FFC000"/>
              </a:solidFill>
            </a:rPr>
            <a:t>موقت</a:t>
          </a:r>
          <a:endParaRPr lang="fa-IR" sz="2800" dirty="0">
            <a:solidFill>
              <a:srgbClr val="FFC000"/>
            </a:solidFill>
          </a:endParaRPr>
        </a:p>
      </dgm:t>
    </dgm:pt>
    <dgm:pt modelId="{1B97E90B-3D3D-4F4D-B26C-092DC191DCB1}" type="parTrans" cxnId="{196E8305-2EC5-4025-A948-36BBFEC5EA3A}">
      <dgm:prSet/>
      <dgm:spPr/>
      <dgm:t>
        <a:bodyPr/>
        <a:lstStyle/>
        <a:p>
          <a:pPr rtl="1"/>
          <a:endParaRPr lang="fa-IR"/>
        </a:p>
      </dgm:t>
    </dgm:pt>
    <dgm:pt modelId="{0AA090ED-B6BA-441F-BFBE-CE8C1679F86B}" type="sibTrans" cxnId="{196E8305-2EC5-4025-A948-36BBFEC5EA3A}">
      <dgm:prSet/>
      <dgm:spPr/>
      <dgm:t>
        <a:bodyPr/>
        <a:lstStyle/>
        <a:p>
          <a:pPr rtl="1"/>
          <a:endParaRPr lang="fa-IR"/>
        </a:p>
      </dgm:t>
    </dgm:pt>
    <dgm:pt modelId="{0014A5A0-CE3A-42C0-9422-1C42C13842EE}">
      <dgm:prSet phldrT="[Text]" custT="1"/>
      <dgm:spPr/>
      <dgm:t>
        <a:bodyPr/>
        <a:lstStyle/>
        <a:p>
          <a:pPr algn="ctr" rtl="1">
            <a:lnSpc>
              <a:spcPct val="100000"/>
            </a:lnSpc>
          </a:pPr>
          <a:r>
            <a:rPr lang="fa-IR" sz="2400" dirty="0" smtClean="0"/>
            <a:t>اسکان</a:t>
          </a:r>
        </a:p>
        <a:p>
          <a:pPr algn="ctr" rtl="1">
            <a:lnSpc>
              <a:spcPct val="100000"/>
            </a:lnSpc>
          </a:pPr>
          <a:r>
            <a:rPr lang="fa-IR" sz="2400" dirty="0" smtClean="0"/>
            <a:t> </a:t>
          </a:r>
          <a:r>
            <a:rPr lang="fa-IR" sz="2400" dirty="0" smtClean="0">
              <a:solidFill>
                <a:schemeClr val="accent2">
                  <a:lumMod val="75000"/>
                </a:schemeClr>
              </a:solidFill>
            </a:rPr>
            <a:t>دائم</a:t>
          </a:r>
          <a:endParaRPr lang="fa-IR" sz="2400" dirty="0">
            <a:solidFill>
              <a:schemeClr val="accent2">
                <a:lumMod val="75000"/>
              </a:schemeClr>
            </a:solidFill>
          </a:endParaRPr>
        </a:p>
      </dgm:t>
    </dgm:pt>
    <dgm:pt modelId="{7F38F655-172D-4B88-98FC-124289AE0DEE}" type="parTrans" cxnId="{3CC83126-8CE9-4892-A459-00A92F12CB98}">
      <dgm:prSet/>
      <dgm:spPr/>
      <dgm:t>
        <a:bodyPr/>
        <a:lstStyle/>
        <a:p>
          <a:pPr rtl="1"/>
          <a:endParaRPr lang="fa-IR"/>
        </a:p>
      </dgm:t>
    </dgm:pt>
    <dgm:pt modelId="{39266EDD-CF1E-49C0-B288-5F89867D08DD}" type="sibTrans" cxnId="{3CC83126-8CE9-4892-A459-00A92F12CB98}">
      <dgm:prSet/>
      <dgm:spPr/>
      <dgm:t>
        <a:bodyPr/>
        <a:lstStyle/>
        <a:p>
          <a:pPr rtl="1"/>
          <a:endParaRPr lang="fa-IR"/>
        </a:p>
      </dgm:t>
    </dgm:pt>
    <dgm:pt modelId="{81509FB2-203C-45BB-B65A-E196966955FC}" type="pres">
      <dgm:prSet presAssocID="{CC0BE458-3599-4F5B-9C6B-A5FA77DEF576}" presName="arrowDiagram" presStyleCnt="0">
        <dgm:presLayoutVars>
          <dgm:chMax val="5"/>
          <dgm:dir/>
          <dgm:resizeHandles val="exact"/>
        </dgm:presLayoutVars>
      </dgm:prSet>
      <dgm:spPr/>
    </dgm:pt>
    <dgm:pt modelId="{D333D3DE-6F72-4119-ADEE-799831E1DC5A}" type="pres">
      <dgm:prSet presAssocID="{CC0BE458-3599-4F5B-9C6B-A5FA77DEF576}" presName="arrow" presStyleLbl="bgShp" presStyleIdx="0" presStyleCnt="1"/>
      <dgm:spPr>
        <a:solidFill>
          <a:schemeClr val="accent3">
            <a:lumMod val="60000"/>
            <a:lumOff val="40000"/>
          </a:schemeClr>
        </a:solidFill>
      </dgm:spPr>
    </dgm:pt>
    <dgm:pt modelId="{49A130C0-9CC2-4110-A8FC-25BF3A9FB072}" type="pres">
      <dgm:prSet presAssocID="{CC0BE458-3599-4F5B-9C6B-A5FA77DEF576}" presName="arrowDiagram3" presStyleCnt="0"/>
      <dgm:spPr/>
    </dgm:pt>
    <dgm:pt modelId="{2C52F719-95AF-4B54-A850-30A0987AB1B8}" type="pres">
      <dgm:prSet presAssocID="{DFBFA64C-E208-438B-A133-B63B1E0CF768}" presName="bullet3a" presStyleLbl="node1" presStyleIdx="0" presStyleCnt="3" custScaleX="413220" custScaleY="349207"/>
      <dgm:spPr>
        <a:solidFill>
          <a:srgbClr val="FF0000"/>
        </a:solidFill>
      </dgm:spPr>
    </dgm:pt>
    <dgm:pt modelId="{0EB10E55-4DC2-477D-8BB2-F2E15CF080E7}" type="pres">
      <dgm:prSet presAssocID="{DFBFA64C-E208-438B-A133-B63B1E0CF768}" presName="textBox3a" presStyleLbl="revTx" presStyleIdx="0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F5B0419E-C81A-45FE-BFA6-809B60F47ECD}" type="pres">
      <dgm:prSet presAssocID="{68125694-D0F2-45AE-95CF-2CA52A29399D}" presName="bullet3b" presStyleLbl="node1" presStyleIdx="1" presStyleCnt="3" custScaleX="171920" custScaleY="175698"/>
      <dgm:spPr>
        <a:solidFill>
          <a:srgbClr val="FFC000"/>
        </a:solidFill>
      </dgm:spPr>
    </dgm:pt>
    <dgm:pt modelId="{5587D942-AD58-487F-AE94-932CCA6B7B15}" type="pres">
      <dgm:prSet presAssocID="{68125694-D0F2-45AE-95CF-2CA52A29399D}" presName="textBox3b" presStyleLbl="revTx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75D698B5-CADA-4CE2-AC1C-D8F1DA658717}" type="pres">
      <dgm:prSet presAssocID="{0014A5A0-CE3A-42C0-9422-1C42C13842EE}" presName="bullet3c" presStyleLbl="node1" presStyleIdx="2" presStyleCnt="3" custScaleX="99491" custScaleY="84603"/>
      <dgm:spPr>
        <a:solidFill>
          <a:schemeClr val="accent2"/>
        </a:solidFill>
      </dgm:spPr>
    </dgm:pt>
    <dgm:pt modelId="{661138EB-4105-478B-8406-4D689CE5D27F}" type="pres">
      <dgm:prSet presAssocID="{0014A5A0-CE3A-42C0-9422-1C42C13842EE}" presName="textBox3c" presStyleLbl="revTx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62CD51FB-5F90-473F-A158-ADF4E71F3FEF}" srcId="{CC0BE458-3599-4F5B-9C6B-A5FA77DEF576}" destId="{DFBFA64C-E208-438B-A133-B63B1E0CF768}" srcOrd="0" destOrd="0" parTransId="{C820970A-93B9-4768-9283-754515CB920C}" sibTransId="{1D325722-2D9A-4F16-8A10-FFE610C19FF9}"/>
    <dgm:cxn modelId="{B22565C9-973D-482E-A66C-2FF856082A3E}" type="presOf" srcId="{CC0BE458-3599-4F5B-9C6B-A5FA77DEF576}" destId="{81509FB2-203C-45BB-B65A-E196966955FC}" srcOrd="0" destOrd="0" presId="urn:microsoft.com/office/officeart/2005/8/layout/arrow2"/>
    <dgm:cxn modelId="{EE4654D2-4F4F-4460-A698-F68F1FB83FA1}" type="presOf" srcId="{0014A5A0-CE3A-42C0-9422-1C42C13842EE}" destId="{661138EB-4105-478B-8406-4D689CE5D27F}" srcOrd="0" destOrd="0" presId="urn:microsoft.com/office/officeart/2005/8/layout/arrow2"/>
    <dgm:cxn modelId="{60AE2B18-C6A5-41D6-8891-BDA8AFDF79FF}" type="presOf" srcId="{68125694-D0F2-45AE-95CF-2CA52A29399D}" destId="{5587D942-AD58-487F-AE94-932CCA6B7B15}" srcOrd="0" destOrd="0" presId="urn:microsoft.com/office/officeart/2005/8/layout/arrow2"/>
    <dgm:cxn modelId="{3CC83126-8CE9-4892-A459-00A92F12CB98}" srcId="{CC0BE458-3599-4F5B-9C6B-A5FA77DEF576}" destId="{0014A5A0-CE3A-42C0-9422-1C42C13842EE}" srcOrd="2" destOrd="0" parTransId="{7F38F655-172D-4B88-98FC-124289AE0DEE}" sibTransId="{39266EDD-CF1E-49C0-B288-5F89867D08DD}"/>
    <dgm:cxn modelId="{196E8305-2EC5-4025-A948-36BBFEC5EA3A}" srcId="{CC0BE458-3599-4F5B-9C6B-A5FA77DEF576}" destId="{68125694-D0F2-45AE-95CF-2CA52A29399D}" srcOrd="1" destOrd="0" parTransId="{1B97E90B-3D3D-4F4D-B26C-092DC191DCB1}" sibTransId="{0AA090ED-B6BA-441F-BFBE-CE8C1679F86B}"/>
    <dgm:cxn modelId="{966C673F-91B1-44BC-B1A8-AEC6AB8D5A18}" type="presOf" srcId="{DFBFA64C-E208-438B-A133-B63B1E0CF768}" destId="{0EB10E55-4DC2-477D-8BB2-F2E15CF080E7}" srcOrd="0" destOrd="0" presId="urn:microsoft.com/office/officeart/2005/8/layout/arrow2"/>
    <dgm:cxn modelId="{87E6D5AE-C80B-451D-893F-90F5396FE77A}" type="presParOf" srcId="{81509FB2-203C-45BB-B65A-E196966955FC}" destId="{D333D3DE-6F72-4119-ADEE-799831E1DC5A}" srcOrd="0" destOrd="0" presId="urn:microsoft.com/office/officeart/2005/8/layout/arrow2"/>
    <dgm:cxn modelId="{5CB2BA4F-9146-4CE4-BDD9-F40B406A2A05}" type="presParOf" srcId="{81509FB2-203C-45BB-B65A-E196966955FC}" destId="{49A130C0-9CC2-4110-A8FC-25BF3A9FB072}" srcOrd="1" destOrd="0" presId="urn:microsoft.com/office/officeart/2005/8/layout/arrow2"/>
    <dgm:cxn modelId="{9933B6AE-3E0C-4763-8E9E-418AE6FE611E}" type="presParOf" srcId="{49A130C0-9CC2-4110-A8FC-25BF3A9FB072}" destId="{2C52F719-95AF-4B54-A850-30A0987AB1B8}" srcOrd="0" destOrd="0" presId="urn:microsoft.com/office/officeart/2005/8/layout/arrow2"/>
    <dgm:cxn modelId="{606021E9-B41B-4009-AB76-658B9E900A40}" type="presParOf" srcId="{49A130C0-9CC2-4110-A8FC-25BF3A9FB072}" destId="{0EB10E55-4DC2-477D-8BB2-F2E15CF080E7}" srcOrd="1" destOrd="0" presId="urn:microsoft.com/office/officeart/2005/8/layout/arrow2"/>
    <dgm:cxn modelId="{50CDD558-3680-4F6F-A8B9-9C5703E06EE3}" type="presParOf" srcId="{49A130C0-9CC2-4110-A8FC-25BF3A9FB072}" destId="{F5B0419E-C81A-45FE-BFA6-809B60F47ECD}" srcOrd="2" destOrd="0" presId="urn:microsoft.com/office/officeart/2005/8/layout/arrow2"/>
    <dgm:cxn modelId="{21FA8267-81DA-450E-A880-E8728889FFB9}" type="presParOf" srcId="{49A130C0-9CC2-4110-A8FC-25BF3A9FB072}" destId="{5587D942-AD58-487F-AE94-932CCA6B7B15}" srcOrd="3" destOrd="0" presId="urn:microsoft.com/office/officeart/2005/8/layout/arrow2"/>
    <dgm:cxn modelId="{2B2D8AF9-306E-4903-B108-7533A60BC9CB}" type="presParOf" srcId="{49A130C0-9CC2-4110-A8FC-25BF3A9FB072}" destId="{75D698B5-CADA-4CE2-AC1C-D8F1DA658717}" srcOrd="4" destOrd="0" presId="urn:microsoft.com/office/officeart/2005/8/layout/arrow2"/>
    <dgm:cxn modelId="{9AFB178E-6BDF-4AF2-A027-9047865EF6F2}" type="presParOf" srcId="{49A130C0-9CC2-4110-A8FC-25BF3A9FB072}" destId="{661138EB-4105-478B-8406-4D689CE5D27F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BD45A22-9393-44B2-A1FD-7C0241731D2B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31F5D870-09F4-47A1-A32A-CFBDEB32DC1D}">
      <dgm:prSet phldrT="[Text]" custT="1"/>
      <dgm:spPr/>
      <dgm:t>
        <a:bodyPr/>
        <a:lstStyle/>
        <a:p>
          <a:pPr algn="ctr" rtl="1"/>
          <a:r>
            <a:rPr lang="fa-IR" sz="3200" dirty="0" smtClean="0">
              <a:solidFill>
                <a:schemeClr val="tx1"/>
              </a:solidFill>
            </a:rPr>
            <a:t>روشهای توزیع اقلام</a:t>
          </a:r>
          <a:endParaRPr lang="fa-IR" sz="3200" dirty="0">
            <a:solidFill>
              <a:schemeClr val="tx1"/>
            </a:solidFill>
          </a:endParaRPr>
        </a:p>
      </dgm:t>
    </dgm:pt>
    <dgm:pt modelId="{6FF145B3-ED82-40CA-BD12-E216C40BB6C9}" type="parTrans" cxnId="{CFEB1EBC-4EA2-46CF-8A90-0C8F4BC64808}">
      <dgm:prSet/>
      <dgm:spPr/>
      <dgm:t>
        <a:bodyPr/>
        <a:lstStyle/>
        <a:p>
          <a:pPr algn="ctr" rtl="1"/>
          <a:endParaRPr lang="fa-IR"/>
        </a:p>
      </dgm:t>
    </dgm:pt>
    <dgm:pt modelId="{9DA50F8E-90D0-42C9-B101-49A6BE7A14EE}" type="sibTrans" cxnId="{CFEB1EBC-4EA2-46CF-8A90-0C8F4BC64808}">
      <dgm:prSet/>
      <dgm:spPr/>
      <dgm:t>
        <a:bodyPr/>
        <a:lstStyle/>
        <a:p>
          <a:pPr algn="ctr" rtl="1"/>
          <a:endParaRPr lang="fa-IR"/>
        </a:p>
      </dgm:t>
    </dgm:pt>
    <dgm:pt modelId="{816B6C60-4171-4193-8B15-338A18B58DDC}" type="asst">
      <dgm:prSet phldrT="[Text]"/>
      <dgm:spPr/>
      <dgm:t>
        <a:bodyPr/>
        <a:lstStyle/>
        <a:p>
          <a:pPr algn="ctr" rtl="1"/>
          <a:r>
            <a:rPr lang="fa-IR" dirty="0" smtClean="0">
              <a:solidFill>
                <a:srgbClr val="FFFF00"/>
              </a:solidFill>
            </a:rPr>
            <a:t>روش مستقیم </a:t>
          </a:r>
        </a:p>
        <a:p>
          <a:pPr algn="ctr" rtl="1"/>
          <a:r>
            <a:rPr lang="fa-IR" dirty="0" smtClean="0"/>
            <a:t>(بدون واسطه)</a:t>
          </a:r>
          <a:endParaRPr lang="fa-IR" dirty="0"/>
        </a:p>
      </dgm:t>
    </dgm:pt>
    <dgm:pt modelId="{47E6EEBE-2038-4EF5-90E1-65B9F62FBF99}" type="parTrans" cxnId="{FB09557A-A329-4443-9EFA-529764A72096}">
      <dgm:prSet/>
      <dgm:spPr/>
      <dgm:t>
        <a:bodyPr/>
        <a:lstStyle/>
        <a:p>
          <a:pPr algn="ctr" rtl="1"/>
          <a:endParaRPr lang="fa-IR"/>
        </a:p>
      </dgm:t>
    </dgm:pt>
    <dgm:pt modelId="{B39E85D0-FD17-4CB8-AE58-39251918FEA5}" type="sibTrans" cxnId="{FB09557A-A329-4443-9EFA-529764A72096}">
      <dgm:prSet/>
      <dgm:spPr/>
      <dgm:t>
        <a:bodyPr/>
        <a:lstStyle/>
        <a:p>
          <a:pPr algn="ctr" rtl="1"/>
          <a:endParaRPr lang="fa-IR"/>
        </a:p>
      </dgm:t>
    </dgm:pt>
    <dgm:pt modelId="{26752F6E-ABF3-4968-A7C6-85EA1A4D575F}">
      <dgm:prSet phldrT="[Text]"/>
      <dgm:spPr/>
      <dgm:t>
        <a:bodyPr/>
        <a:lstStyle/>
        <a:p>
          <a:pPr algn="ctr" rtl="1"/>
          <a:r>
            <a:rPr lang="fa-IR" dirty="0" smtClean="0">
              <a:solidFill>
                <a:srgbClr val="FF0000"/>
              </a:solidFill>
            </a:rPr>
            <a:t>غیر متمرکز</a:t>
          </a:r>
        </a:p>
        <a:p>
          <a:pPr algn="ctr" rtl="1"/>
          <a:r>
            <a:rPr lang="fa-IR" dirty="0" smtClean="0">
              <a:solidFill>
                <a:srgbClr val="002060"/>
              </a:solidFill>
            </a:rPr>
            <a:t>(از وسايل حمل و نقل براي رساندن اقلام امدادي به چندين روستا از يك بخش استفاده ميشود)</a:t>
          </a:r>
          <a:endParaRPr lang="fa-IR" dirty="0">
            <a:solidFill>
              <a:srgbClr val="002060"/>
            </a:solidFill>
          </a:endParaRPr>
        </a:p>
      </dgm:t>
    </dgm:pt>
    <dgm:pt modelId="{10E4C1E8-5B34-406B-AF84-1DB3B29EBC9D}" type="parTrans" cxnId="{32BD4DA8-72FE-40D3-8D80-35D1DC94525F}">
      <dgm:prSet/>
      <dgm:spPr/>
      <dgm:t>
        <a:bodyPr/>
        <a:lstStyle/>
        <a:p>
          <a:pPr algn="ctr" rtl="1"/>
          <a:endParaRPr lang="fa-IR"/>
        </a:p>
      </dgm:t>
    </dgm:pt>
    <dgm:pt modelId="{5FCF5571-44B0-44E0-AE88-E8FE323BC365}" type="sibTrans" cxnId="{32BD4DA8-72FE-40D3-8D80-35D1DC94525F}">
      <dgm:prSet/>
      <dgm:spPr/>
      <dgm:t>
        <a:bodyPr/>
        <a:lstStyle/>
        <a:p>
          <a:pPr algn="ctr" rtl="1"/>
          <a:endParaRPr lang="fa-IR"/>
        </a:p>
      </dgm:t>
    </dgm:pt>
    <dgm:pt modelId="{D94F56B6-2E05-4A93-AC40-3E6D63AD93CF}">
      <dgm:prSet phldrT="[Text]" custT="1"/>
      <dgm:spPr/>
      <dgm:t>
        <a:bodyPr/>
        <a:lstStyle/>
        <a:p>
          <a:pPr algn="ctr" rtl="1"/>
          <a:r>
            <a:rPr lang="fa-IR" sz="2400" dirty="0" smtClean="0">
              <a:solidFill>
                <a:srgbClr val="FF0000"/>
              </a:solidFill>
            </a:rPr>
            <a:t>متمرکز </a:t>
          </a:r>
        </a:p>
        <a:p>
          <a:pPr algn="ctr" rtl="1"/>
          <a:r>
            <a:rPr lang="fa-IR" sz="2000" dirty="0" smtClean="0">
              <a:solidFill>
                <a:srgbClr val="002060"/>
              </a:solidFill>
            </a:rPr>
            <a:t>( نیازمندان بصورت انفرادی از انبار تحویل میگیرند)</a:t>
          </a:r>
          <a:endParaRPr lang="fa-IR" sz="2000" dirty="0">
            <a:solidFill>
              <a:srgbClr val="002060"/>
            </a:solidFill>
          </a:endParaRPr>
        </a:p>
      </dgm:t>
    </dgm:pt>
    <dgm:pt modelId="{5DE47674-75B4-4267-B087-A9472C51CEC1}" type="parTrans" cxnId="{D9ECDA89-D607-45DC-A4F8-CFCB43EFFD4D}">
      <dgm:prSet/>
      <dgm:spPr/>
      <dgm:t>
        <a:bodyPr/>
        <a:lstStyle/>
        <a:p>
          <a:pPr algn="ctr" rtl="1"/>
          <a:endParaRPr lang="fa-IR"/>
        </a:p>
      </dgm:t>
    </dgm:pt>
    <dgm:pt modelId="{022C0F99-6F67-4C2B-88DC-3B0F33F23A6D}" type="sibTrans" cxnId="{D9ECDA89-D607-45DC-A4F8-CFCB43EFFD4D}">
      <dgm:prSet/>
      <dgm:spPr/>
      <dgm:t>
        <a:bodyPr/>
        <a:lstStyle/>
        <a:p>
          <a:pPr algn="ctr" rtl="1"/>
          <a:endParaRPr lang="fa-IR"/>
        </a:p>
      </dgm:t>
    </dgm:pt>
    <dgm:pt modelId="{F2C037C0-E8E3-46F1-B7DA-1A599E9E35FF}" type="asst">
      <dgm:prSet phldrT="[Text]"/>
      <dgm:spPr/>
      <dgm:t>
        <a:bodyPr/>
        <a:lstStyle/>
        <a:p>
          <a:pPr algn="ctr" rtl="1"/>
          <a:r>
            <a:rPr lang="fa-IR" dirty="0" smtClean="0">
              <a:solidFill>
                <a:srgbClr val="FFFF00"/>
              </a:solidFill>
            </a:rPr>
            <a:t>روش غیر مستقیم</a:t>
          </a:r>
        </a:p>
        <a:p>
          <a:pPr algn="ctr" rtl="1"/>
          <a:r>
            <a:rPr lang="fa-IR" dirty="0" smtClean="0"/>
            <a:t>( امین مردم )</a:t>
          </a:r>
          <a:endParaRPr lang="fa-IR" dirty="0"/>
        </a:p>
      </dgm:t>
    </dgm:pt>
    <dgm:pt modelId="{4FE5A82F-BB81-4484-BE76-79B257E054B0}" type="parTrans" cxnId="{B578EBA2-FF1A-4326-AF79-C1384C1F4A92}">
      <dgm:prSet/>
      <dgm:spPr/>
      <dgm:t>
        <a:bodyPr/>
        <a:lstStyle/>
        <a:p>
          <a:pPr algn="ctr" rtl="1"/>
          <a:endParaRPr lang="fa-IR"/>
        </a:p>
      </dgm:t>
    </dgm:pt>
    <dgm:pt modelId="{489DC988-333F-4058-98CE-AFBBA524A967}" type="sibTrans" cxnId="{B578EBA2-FF1A-4326-AF79-C1384C1F4A92}">
      <dgm:prSet/>
      <dgm:spPr/>
      <dgm:t>
        <a:bodyPr/>
        <a:lstStyle/>
        <a:p>
          <a:pPr algn="ctr" rtl="1"/>
          <a:endParaRPr lang="fa-IR"/>
        </a:p>
      </dgm:t>
    </dgm:pt>
    <dgm:pt modelId="{6ED6B950-654C-4EA8-ACC2-71D9B691A7CB}" type="pres">
      <dgm:prSet presAssocID="{9BD45A22-9393-44B2-A1FD-7C0241731D2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pPr rtl="1"/>
          <a:endParaRPr lang="fa-IR"/>
        </a:p>
      </dgm:t>
    </dgm:pt>
    <dgm:pt modelId="{E75C766F-FBB9-4F52-AD99-C2F855C520D6}" type="pres">
      <dgm:prSet presAssocID="{31F5D870-09F4-47A1-A32A-CFBDEB32DC1D}" presName="hierRoot1" presStyleCnt="0">
        <dgm:presLayoutVars>
          <dgm:hierBranch val="init"/>
        </dgm:presLayoutVars>
      </dgm:prSet>
      <dgm:spPr/>
    </dgm:pt>
    <dgm:pt modelId="{A744C05D-55FA-4D1C-8D65-71C34CACA703}" type="pres">
      <dgm:prSet presAssocID="{31F5D870-09F4-47A1-A32A-CFBDEB32DC1D}" presName="rootComposite1" presStyleCnt="0"/>
      <dgm:spPr/>
    </dgm:pt>
    <dgm:pt modelId="{7E9A61C8-C263-4231-A37D-F06A7C5E270D}" type="pres">
      <dgm:prSet presAssocID="{31F5D870-09F4-47A1-A32A-CFBDEB32DC1D}" presName="rootText1" presStyleLbl="node0" presStyleIdx="0" presStyleCnt="2" custAng="0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9AF9324F-9E14-4DD7-8AD3-5FF1C231CBFF}" type="pres">
      <dgm:prSet presAssocID="{31F5D870-09F4-47A1-A32A-CFBDEB32DC1D}" presName="rootConnector1" presStyleLbl="node1" presStyleIdx="0" presStyleCnt="0"/>
      <dgm:spPr/>
      <dgm:t>
        <a:bodyPr/>
        <a:lstStyle/>
        <a:p>
          <a:pPr rtl="1"/>
          <a:endParaRPr lang="fa-IR"/>
        </a:p>
      </dgm:t>
    </dgm:pt>
    <dgm:pt modelId="{C7F74BC0-CDEA-420B-B7AB-4BFDB3B12AB9}" type="pres">
      <dgm:prSet presAssocID="{31F5D870-09F4-47A1-A32A-CFBDEB32DC1D}" presName="hierChild2" presStyleCnt="0"/>
      <dgm:spPr/>
    </dgm:pt>
    <dgm:pt modelId="{B50F7D17-F2DF-4A05-B2E2-98B7996A116F}" type="pres">
      <dgm:prSet presAssocID="{10E4C1E8-5B34-406B-AF84-1DB3B29EBC9D}" presName="Name37" presStyleLbl="parChTrans1D2" presStyleIdx="0" presStyleCnt="3"/>
      <dgm:spPr/>
      <dgm:t>
        <a:bodyPr/>
        <a:lstStyle/>
        <a:p>
          <a:pPr rtl="1"/>
          <a:endParaRPr lang="fa-IR"/>
        </a:p>
      </dgm:t>
    </dgm:pt>
    <dgm:pt modelId="{8FB74AED-CEFD-491F-BB72-0F61BB40412B}" type="pres">
      <dgm:prSet presAssocID="{26752F6E-ABF3-4968-A7C6-85EA1A4D575F}" presName="hierRoot2" presStyleCnt="0">
        <dgm:presLayoutVars>
          <dgm:hierBranch val="init"/>
        </dgm:presLayoutVars>
      </dgm:prSet>
      <dgm:spPr/>
    </dgm:pt>
    <dgm:pt modelId="{B5D2468A-72E9-446C-A22D-A5F81456A2F4}" type="pres">
      <dgm:prSet presAssocID="{26752F6E-ABF3-4968-A7C6-85EA1A4D575F}" presName="rootComposite" presStyleCnt="0"/>
      <dgm:spPr/>
    </dgm:pt>
    <dgm:pt modelId="{FACF285F-E97A-4AE9-975D-5F1D9BB5854B}" type="pres">
      <dgm:prSet presAssocID="{26752F6E-ABF3-4968-A7C6-85EA1A4D575F}" presName="rootText" presStyleLbl="node2" presStyleIdx="0" presStyleCnt="2" custScaleX="122718" custLinFactNeighborX="-22203" custLinFactNeighborY="-3779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8BAB68C2-6EEF-44C3-B937-D73E9CAB08DB}" type="pres">
      <dgm:prSet presAssocID="{26752F6E-ABF3-4968-A7C6-85EA1A4D575F}" presName="rootConnector" presStyleLbl="node2" presStyleIdx="0" presStyleCnt="2"/>
      <dgm:spPr/>
      <dgm:t>
        <a:bodyPr/>
        <a:lstStyle/>
        <a:p>
          <a:pPr rtl="1"/>
          <a:endParaRPr lang="fa-IR"/>
        </a:p>
      </dgm:t>
    </dgm:pt>
    <dgm:pt modelId="{9F394E1A-8DA7-4023-8EF4-915D7F11238E}" type="pres">
      <dgm:prSet presAssocID="{26752F6E-ABF3-4968-A7C6-85EA1A4D575F}" presName="hierChild4" presStyleCnt="0"/>
      <dgm:spPr/>
    </dgm:pt>
    <dgm:pt modelId="{680C4983-718D-4124-8838-9B77594B33B3}" type="pres">
      <dgm:prSet presAssocID="{26752F6E-ABF3-4968-A7C6-85EA1A4D575F}" presName="hierChild5" presStyleCnt="0"/>
      <dgm:spPr/>
    </dgm:pt>
    <dgm:pt modelId="{9998D97F-AA94-461D-A466-0BCC7F25C526}" type="pres">
      <dgm:prSet presAssocID="{5DE47674-75B4-4267-B087-A9472C51CEC1}" presName="Name37" presStyleLbl="parChTrans1D2" presStyleIdx="1" presStyleCnt="3"/>
      <dgm:spPr/>
      <dgm:t>
        <a:bodyPr/>
        <a:lstStyle/>
        <a:p>
          <a:pPr rtl="1"/>
          <a:endParaRPr lang="fa-IR"/>
        </a:p>
      </dgm:t>
    </dgm:pt>
    <dgm:pt modelId="{6791C38A-5014-42B1-BB07-2333E564945A}" type="pres">
      <dgm:prSet presAssocID="{D94F56B6-2E05-4A93-AC40-3E6D63AD93CF}" presName="hierRoot2" presStyleCnt="0">
        <dgm:presLayoutVars>
          <dgm:hierBranch val="init"/>
        </dgm:presLayoutVars>
      </dgm:prSet>
      <dgm:spPr/>
    </dgm:pt>
    <dgm:pt modelId="{6EC611DF-10C7-4D8D-A35F-34B3697DF80F}" type="pres">
      <dgm:prSet presAssocID="{D94F56B6-2E05-4A93-AC40-3E6D63AD93CF}" presName="rootComposite" presStyleCnt="0"/>
      <dgm:spPr/>
    </dgm:pt>
    <dgm:pt modelId="{F1FFD0D5-86DA-4E70-A0AD-5DB28F052741}" type="pres">
      <dgm:prSet presAssocID="{D94F56B6-2E05-4A93-AC40-3E6D63AD93CF}" presName="rootText" presStyleLbl="node2" presStyleIdx="1" presStyleCnt="2" custLinFactNeighborX="-13355" custLinFactNeighborY="-3779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31AA4CB3-0634-4F36-BA8D-2AA301264AF5}" type="pres">
      <dgm:prSet presAssocID="{D94F56B6-2E05-4A93-AC40-3E6D63AD93CF}" presName="rootConnector" presStyleLbl="node2" presStyleIdx="1" presStyleCnt="2"/>
      <dgm:spPr/>
      <dgm:t>
        <a:bodyPr/>
        <a:lstStyle/>
        <a:p>
          <a:pPr rtl="1"/>
          <a:endParaRPr lang="fa-IR"/>
        </a:p>
      </dgm:t>
    </dgm:pt>
    <dgm:pt modelId="{94B99D1A-6B47-44B5-96C7-DCC93C4FEED6}" type="pres">
      <dgm:prSet presAssocID="{D94F56B6-2E05-4A93-AC40-3E6D63AD93CF}" presName="hierChild4" presStyleCnt="0"/>
      <dgm:spPr/>
    </dgm:pt>
    <dgm:pt modelId="{E7442964-DFBA-45DF-816D-1A509F24F057}" type="pres">
      <dgm:prSet presAssocID="{D94F56B6-2E05-4A93-AC40-3E6D63AD93CF}" presName="hierChild5" presStyleCnt="0"/>
      <dgm:spPr/>
    </dgm:pt>
    <dgm:pt modelId="{B45CE35D-D624-46A4-8B28-30BBC36DEF6D}" type="pres">
      <dgm:prSet presAssocID="{31F5D870-09F4-47A1-A32A-CFBDEB32DC1D}" presName="hierChild3" presStyleCnt="0"/>
      <dgm:spPr/>
    </dgm:pt>
    <dgm:pt modelId="{D60D7F7F-E60A-4F58-B14B-4018F4F448AB}" type="pres">
      <dgm:prSet presAssocID="{47E6EEBE-2038-4EF5-90E1-65B9F62FBF99}" presName="Name111" presStyleLbl="parChTrans1D2" presStyleIdx="2" presStyleCnt="3"/>
      <dgm:spPr/>
      <dgm:t>
        <a:bodyPr/>
        <a:lstStyle/>
        <a:p>
          <a:pPr rtl="1"/>
          <a:endParaRPr lang="fa-IR"/>
        </a:p>
      </dgm:t>
    </dgm:pt>
    <dgm:pt modelId="{60B4C324-A88B-47C8-A038-7806C5F5DD59}" type="pres">
      <dgm:prSet presAssocID="{816B6C60-4171-4193-8B15-338A18B58DDC}" presName="hierRoot3" presStyleCnt="0">
        <dgm:presLayoutVars>
          <dgm:hierBranch val="init"/>
        </dgm:presLayoutVars>
      </dgm:prSet>
      <dgm:spPr/>
    </dgm:pt>
    <dgm:pt modelId="{784FF7BA-D904-44CB-8BCF-256B2FE35CAE}" type="pres">
      <dgm:prSet presAssocID="{816B6C60-4171-4193-8B15-338A18B58DDC}" presName="rootComposite3" presStyleCnt="0"/>
      <dgm:spPr/>
    </dgm:pt>
    <dgm:pt modelId="{38B8C7A6-9AB5-4AF6-A4D0-BA892CDEA278}" type="pres">
      <dgm:prSet presAssocID="{816B6C60-4171-4193-8B15-338A18B58DDC}" presName="rootText3" presStyleLbl="asst1" presStyleIdx="0" presStyleCnt="1" custScaleX="105781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8381C880-60C3-4414-8EAA-CB85DF63B552}" type="pres">
      <dgm:prSet presAssocID="{816B6C60-4171-4193-8B15-338A18B58DDC}" presName="rootConnector3" presStyleLbl="asst1" presStyleIdx="0" presStyleCnt="1"/>
      <dgm:spPr/>
      <dgm:t>
        <a:bodyPr/>
        <a:lstStyle/>
        <a:p>
          <a:pPr rtl="1"/>
          <a:endParaRPr lang="fa-IR"/>
        </a:p>
      </dgm:t>
    </dgm:pt>
    <dgm:pt modelId="{4CB09A8D-4711-4E75-BEFB-A240CA3996AF}" type="pres">
      <dgm:prSet presAssocID="{816B6C60-4171-4193-8B15-338A18B58DDC}" presName="hierChild6" presStyleCnt="0"/>
      <dgm:spPr/>
    </dgm:pt>
    <dgm:pt modelId="{BDA6CAE6-4896-488D-A6A9-4BBAFBBB3442}" type="pres">
      <dgm:prSet presAssocID="{816B6C60-4171-4193-8B15-338A18B58DDC}" presName="hierChild7" presStyleCnt="0"/>
      <dgm:spPr/>
    </dgm:pt>
    <dgm:pt modelId="{F5235943-9E86-4A7B-98C9-77005DA97C2A}" type="pres">
      <dgm:prSet presAssocID="{F2C037C0-E8E3-46F1-B7DA-1A599E9E35FF}" presName="hierRoot1" presStyleCnt="0">
        <dgm:presLayoutVars>
          <dgm:hierBranch val="init"/>
        </dgm:presLayoutVars>
      </dgm:prSet>
      <dgm:spPr/>
    </dgm:pt>
    <dgm:pt modelId="{084E4EBA-2E03-4206-9372-EB45484C8B27}" type="pres">
      <dgm:prSet presAssocID="{F2C037C0-E8E3-46F1-B7DA-1A599E9E35FF}" presName="rootComposite1" presStyleCnt="0"/>
      <dgm:spPr/>
    </dgm:pt>
    <dgm:pt modelId="{E95D6EF0-AFCF-48A3-A2F0-137CED533949}" type="pres">
      <dgm:prSet presAssocID="{F2C037C0-E8E3-46F1-B7DA-1A599E9E35FF}" presName="rootText1" presStyleLbl="node0" presStyleIdx="1" presStyleCnt="2" custScaleX="94221" custLinFactY="41744" custLinFactNeighborX="-7837" custLinFactNeighborY="100000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FD59C339-96DC-4BCF-9371-21AF2FC6B0B5}" type="pres">
      <dgm:prSet presAssocID="{F2C037C0-E8E3-46F1-B7DA-1A599E9E35FF}" presName="rootConnector1" presStyleLbl="asst0" presStyleIdx="0" presStyleCnt="0"/>
      <dgm:spPr/>
      <dgm:t>
        <a:bodyPr/>
        <a:lstStyle/>
        <a:p>
          <a:pPr rtl="1"/>
          <a:endParaRPr lang="fa-IR"/>
        </a:p>
      </dgm:t>
    </dgm:pt>
    <dgm:pt modelId="{344C46AE-7660-4DFC-8F6D-D766F9A7E544}" type="pres">
      <dgm:prSet presAssocID="{F2C037C0-E8E3-46F1-B7DA-1A599E9E35FF}" presName="hierChild2" presStyleCnt="0"/>
      <dgm:spPr/>
    </dgm:pt>
    <dgm:pt modelId="{6419A7D0-4B95-4718-B95F-BAD537053E17}" type="pres">
      <dgm:prSet presAssocID="{F2C037C0-E8E3-46F1-B7DA-1A599E9E35FF}" presName="hierChild3" presStyleCnt="0"/>
      <dgm:spPr/>
    </dgm:pt>
  </dgm:ptLst>
  <dgm:cxnLst>
    <dgm:cxn modelId="{1DD568A6-F16E-4E59-A12D-FD343C16CA30}" type="presOf" srcId="{47E6EEBE-2038-4EF5-90E1-65B9F62FBF99}" destId="{D60D7F7F-E60A-4F58-B14B-4018F4F448AB}" srcOrd="0" destOrd="0" presId="urn:microsoft.com/office/officeart/2005/8/layout/orgChart1"/>
    <dgm:cxn modelId="{E215CAE1-3A03-4E8B-B839-8196EB1652E9}" type="presOf" srcId="{26752F6E-ABF3-4968-A7C6-85EA1A4D575F}" destId="{FACF285F-E97A-4AE9-975D-5F1D9BB5854B}" srcOrd="0" destOrd="0" presId="urn:microsoft.com/office/officeart/2005/8/layout/orgChart1"/>
    <dgm:cxn modelId="{FC85A340-8D54-458D-B250-EFAFB7893180}" type="presOf" srcId="{5DE47674-75B4-4267-B087-A9472C51CEC1}" destId="{9998D97F-AA94-461D-A466-0BCC7F25C526}" srcOrd="0" destOrd="0" presId="urn:microsoft.com/office/officeart/2005/8/layout/orgChart1"/>
    <dgm:cxn modelId="{B16A1FA7-803F-425F-AB33-33748072C8AA}" type="presOf" srcId="{31F5D870-09F4-47A1-A32A-CFBDEB32DC1D}" destId="{9AF9324F-9E14-4DD7-8AD3-5FF1C231CBFF}" srcOrd="1" destOrd="0" presId="urn:microsoft.com/office/officeart/2005/8/layout/orgChart1"/>
    <dgm:cxn modelId="{D9ECDA89-D607-45DC-A4F8-CFCB43EFFD4D}" srcId="{31F5D870-09F4-47A1-A32A-CFBDEB32DC1D}" destId="{D94F56B6-2E05-4A93-AC40-3E6D63AD93CF}" srcOrd="2" destOrd="0" parTransId="{5DE47674-75B4-4267-B087-A9472C51CEC1}" sibTransId="{022C0F99-6F67-4C2B-88DC-3B0F33F23A6D}"/>
    <dgm:cxn modelId="{5C82850D-C67A-42B9-86F7-1ADA86E60B98}" type="presOf" srcId="{10E4C1E8-5B34-406B-AF84-1DB3B29EBC9D}" destId="{B50F7D17-F2DF-4A05-B2E2-98B7996A116F}" srcOrd="0" destOrd="0" presId="urn:microsoft.com/office/officeart/2005/8/layout/orgChart1"/>
    <dgm:cxn modelId="{6A726ACC-BB09-4C68-A201-E82A9F7541B7}" type="presOf" srcId="{816B6C60-4171-4193-8B15-338A18B58DDC}" destId="{8381C880-60C3-4414-8EAA-CB85DF63B552}" srcOrd="1" destOrd="0" presId="urn:microsoft.com/office/officeart/2005/8/layout/orgChart1"/>
    <dgm:cxn modelId="{1D6682C6-FC4D-4BE7-B1A0-719B848EA7AD}" type="presOf" srcId="{9BD45A22-9393-44B2-A1FD-7C0241731D2B}" destId="{6ED6B950-654C-4EA8-ACC2-71D9B691A7CB}" srcOrd="0" destOrd="0" presId="urn:microsoft.com/office/officeart/2005/8/layout/orgChart1"/>
    <dgm:cxn modelId="{B578EBA2-FF1A-4326-AF79-C1384C1F4A92}" srcId="{9BD45A22-9393-44B2-A1FD-7C0241731D2B}" destId="{F2C037C0-E8E3-46F1-B7DA-1A599E9E35FF}" srcOrd="1" destOrd="0" parTransId="{4FE5A82F-BB81-4484-BE76-79B257E054B0}" sibTransId="{489DC988-333F-4058-98CE-AFBBA524A967}"/>
    <dgm:cxn modelId="{F0CA56CB-B435-4EC7-B360-8BB7B15DE3A8}" type="presOf" srcId="{816B6C60-4171-4193-8B15-338A18B58DDC}" destId="{38B8C7A6-9AB5-4AF6-A4D0-BA892CDEA278}" srcOrd="0" destOrd="0" presId="urn:microsoft.com/office/officeart/2005/8/layout/orgChart1"/>
    <dgm:cxn modelId="{FB09557A-A329-4443-9EFA-529764A72096}" srcId="{31F5D870-09F4-47A1-A32A-CFBDEB32DC1D}" destId="{816B6C60-4171-4193-8B15-338A18B58DDC}" srcOrd="0" destOrd="0" parTransId="{47E6EEBE-2038-4EF5-90E1-65B9F62FBF99}" sibTransId="{B39E85D0-FD17-4CB8-AE58-39251918FEA5}"/>
    <dgm:cxn modelId="{8455ED30-DB53-4D30-BEAF-8004A20C4A55}" type="presOf" srcId="{D94F56B6-2E05-4A93-AC40-3E6D63AD93CF}" destId="{F1FFD0D5-86DA-4E70-A0AD-5DB28F052741}" srcOrd="0" destOrd="0" presId="urn:microsoft.com/office/officeart/2005/8/layout/orgChart1"/>
    <dgm:cxn modelId="{E2DFD2AC-7922-4587-A7AD-93B596F96FCE}" type="presOf" srcId="{26752F6E-ABF3-4968-A7C6-85EA1A4D575F}" destId="{8BAB68C2-6EEF-44C3-B937-D73E9CAB08DB}" srcOrd="1" destOrd="0" presId="urn:microsoft.com/office/officeart/2005/8/layout/orgChart1"/>
    <dgm:cxn modelId="{0EA726A1-F248-4662-A991-B41E11AF8C23}" type="presOf" srcId="{31F5D870-09F4-47A1-A32A-CFBDEB32DC1D}" destId="{7E9A61C8-C263-4231-A37D-F06A7C5E270D}" srcOrd="0" destOrd="0" presId="urn:microsoft.com/office/officeart/2005/8/layout/orgChart1"/>
    <dgm:cxn modelId="{83018A52-4DFC-448F-8350-EAD35C546A91}" type="presOf" srcId="{D94F56B6-2E05-4A93-AC40-3E6D63AD93CF}" destId="{31AA4CB3-0634-4F36-BA8D-2AA301264AF5}" srcOrd="1" destOrd="0" presId="urn:microsoft.com/office/officeart/2005/8/layout/orgChart1"/>
    <dgm:cxn modelId="{32BD4DA8-72FE-40D3-8D80-35D1DC94525F}" srcId="{31F5D870-09F4-47A1-A32A-CFBDEB32DC1D}" destId="{26752F6E-ABF3-4968-A7C6-85EA1A4D575F}" srcOrd="1" destOrd="0" parTransId="{10E4C1E8-5B34-406B-AF84-1DB3B29EBC9D}" sibTransId="{5FCF5571-44B0-44E0-AE88-E8FE323BC365}"/>
    <dgm:cxn modelId="{CFEB1EBC-4EA2-46CF-8A90-0C8F4BC64808}" srcId="{9BD45A22-9393-44B2-A1FD-7C0241731D2B}" destId="{31F5D870-09F4-47A1-A32A-CFBDEB32DC1D}" srcOrd="0" destOrd="0" parTransId="{6FF145B3-ED82-40CA-BD12-E216C40BB6C9}" sibTransId="{9DA50F8E-90D0-42C9-B101-49A6BE7A14EE}"/>
    <dgm:cxn modelId="{BC50848C-DB37-4A73-82AF-53B32F530F99}" type="presOf" srcId="{F2C037C0-E8E3-46F1-B7DA-1A599E9E35FF}" destId="{FD59C339-96DC-4BCF-9371-21AF2FC6B0B5}" srcOrd="1" destOrd="0" presId="urn:microsoft.com/office/officeart/2005/8/layout/orgChart1"/>
    <dgm:cxn modelId="{30640BC5-4563-49FB-AF04-25D43178710E}" type="presOf" srcId="{F2C037C0-E8E3-46F1-B7DA-1A599E9E35FF}" destId="{E95D6EF0-AFCF-48A3-A2F0-137CED533949}" srcOrd="0" destOrd="0" presId="urn:microsoft.com/office/officeart/2005/8/layout/orgChart1"/>
    <dgm:cxn modelId="{87A6328A-CFA8-467A-8C41-FAC0FE8E492C}" type="presParOf" srcId="{6ED6B950-654C-4EA8-ACC2-71D9B691A7CB}" destId="{E75C766F-FBB9-4F52-AD99-C2F855C520D6}" srcOrd="0" destOrd="0" presId="urn:microsoft.com/office/officeart/2005/8/layout/orgChart1"/>
    <dgm:cxn modelId="{63244156-B43C-4FD7-B939-FD0E1896DD93}" type="presParOf" srcId="{E75C766F-FBB9-4F52-AD99-C2F855C520D6}" destId="{A744C05D-55FA-4D1C-8D65-71C34CACA703}" srcOrd="0" destOrd="0" presId="urn:microsoft.com/office/officeart/2005/8/layout/orgChart1"/>
    <dgm:cxn modelId="{D0A8C88D-85F7-451C-B587-CEDB2A467205}" type="presParOf" srcId="{A744C05D-55FA-4D1C-8D65-71C34CACA703}" destId="{7E9A61C8-C263-4231-A37D-F06A7C5E270D}" srcOrd="0" destOrd="0" presId="urn:microsoft.com/office/officeart/2005/8/layout/orgChart1"/>
    <dgm:cxn modelId="{B59A5676-AEE2-408B-8B64-82782570BF1F}" type="presParOf" srcId="{A744C05D-55FA-4D1C-8D65-71C34CACA703}" destId="{9AF9324F-9E14-4DD7-8AD3-5FF1C231CBFF}" srcOrd="1" destOrd="0" presId="urn:microsoft.com/office/officeart/2005/8/layout/orgChart1"/>
    <dgm:cxn modelId="{84002BF5-C085-4B4C-A4D7-7638B8B1E442}" type="presParOf" srcId="{E75C766F-FBB9-4F52-AD99-C2F855C520D6}" destId="{C7F74BC0-CDEA-420B-B7AB-4BFDB3B12AB9}" srcOrd="1" destOrd="0" presId="urn:microsoft.com/office/officeart/2005/8/layout/orgChart1"/>
    <dgm:cxn modelId="{2EE5DD9D-EC2B-40A2-AA7D-13831C4BBD6E}" type="presParOf" srcId="{C7F74BC0-CDEA-420B-B7AB-4BFDB3B12AB9}" destId="{B50F7D17-F2DF-4A05-B2E2-98B7996A116F}" srcOrd="0" destOrd="0" presId="urn:microsoft.com/office/officeart/2005/8/layout/orgChart1"/>
    <dgm:cxn modelId="{42E295F3-70E3-48BA-B2A4-68213A1BB1AF}" type="presParOf" srcId="{C7F74BC0-CDEA-420B-B7AB-4BFDB3B12AB9}" destId="{8FB74AED-CEFD-491F-BB72-0F61BB40412B}" srcOrd="1" destOrd="0" presId="urn:microsoft.com/office/officeart/2005/8/layout/orgChart1"/>
    <dgm:cxn modelId="{41B194C9-3DF0-4347-B912-A6B7B7DDF155}" type="presParOf" srcId="{8FB74AED-CEFD-491F-BB72-0F61BB40412B}" destId="{B5D2468A-72E9-446C-A22D-A5F81456A2F4}" srcOrd="0" destOrd="0" presId="urn:microsoft.com/office/officeart/2005/8/layout/orgChart1"/>
    <dgm:cxn modelId="{C55FEBC2-CA9A-4646-9497-A8A5CCBCD19C}" type="presParOf" srcId="{B5D2468A-72E9-446C-A22D-A5F81456A2F4}" destId="{FACF285F-E97A-4AE9-975D-5F1D9BB5854B}" srcOrd="0" destOrd="0" presId="urn:microsoft.com/office/officeart/2005/8/layout/orgChart1"/>
    <dgm:cxn modelId="{FAF5741D-4E3B-449B-83EE-96862806DB3E}" type="presParOf" srcId="{B5D2468A-72E9-446C-A22D-A5F81456A2F4}" destId="{8BAB68C2-6EEF-44C3-B937-D73E9CAB08DB}" srcOrd="1" destOrd="0" presId="urn:microsoft.com/office/officeart/2005/8/layout/orgChart1"/>
    <dgm:cxn modelId="{5091785B-320B-4CF0-81F4-42706E5422A6}" type="presParOf" srcId="{8FB74AED-CEFD-491F-BB72-0F61BB40412B}" destId="{9F394E1A-8DA7-4023-8EF4-915D7F11238E}" srcOrd="1" destOrd="0" presId="urn:microsoft.com/office/officeart/2005/8/layout/orgChart1"/>
    <dgm:cxn modelId="{BD4B0243-56D1-4F44-AE64-852AF6CA0A5B}" type="presParOf" srcId="{8FB74AED-CEFD-491F-BB72-0F61BB40412B}" destId="{680C4983-718D-4124-8838-9B77594B33B3}" srcOrd="2" destOrd="0" presId="urn:microsoft.com/office/officeart/2005/8/layout/orgChart1"/>
    <dgm:cxn modelId="{ADB12B02-866A-49AF-88E7-C94E1E8375FE}" type="presParOf" srcId="{C7F74BC0-CDEA-420B-B7AB-4BFDB3B12AB9}" destId="{9998D97F-AA94-461D-A466-0BCC7F25C526}" srcOrd="2" destOrd="0" presId="urn:microsoft.com/office/officeart/2005/8/layout/orgChart1"/>
    <dgm:cxn modelId="{6FE7C128-69DF-474D-935C-27C7D0DAD5BA}" type="presParOf" srcId="{C7F74BC0-CDEA-420B-B7AB-4BFDB3B12AB9}" destId="{6791C38A-5014-42B1-BB07-2333E564945A}" srcOrd="3" destOrd="0" presId="urn:microsoft.com/office/officeart/2005/8/layout/orgChart1"/>
    <dgm:cxn modelId="{C45BC176-0C02-418E-88CC-729E254B7597}" type="presParOf" srcId="{6791C38A-5014-42B1-BB07-2333E564945A}" destId="{6EC611DF-10C7-4D8D-A35F-34B3697DF80F}" srcOrd="0" destOrd="0" presId="urn:microsoft.com/office/officeart/2005/8/layout/orgChart1"/>
    <dgm:cxn modelId="{53200161-3FFE-4911-8F51-80BEDC0EBCBC}" type="presParOf" srcId="{6EC611DF-10C7-4D8D-A35F-34B3697DF80F}" destId="{F1FFD0D5-86DA-4E70-A0AD-5DB28F052741}" srcOrd="0" destOrd="0" presId="urn:microsoft.com/office/officeart/2005/8/layout/orgChart1"/>
    <dgm:cxn modelId="{7C8B7FF5-7808-426D-8207-0005C889EB70}" type="presParOf" srcId="{6EC611DF-10C7-4D8D-A35F-34B3697DF80F}" destId="{31AA4CB3-0634-4F36-BA8D-2AA301264AF5}" srcOrd="1" destOrd="0" presId="urn:microsoft.com/office/officeart/2005/8/layout/orgChart1"/>
    <dgm:cxn modelId="{7E9B048A-B8EE-4370-AFB8-9A08CE5D0EE7}" type="presParOf" srcId="{6791C38A-5014-42B1-BB07-2333E564945A}" destId="{94B99D1A-6B47-44B5-96C7-DCC93C4FEED6}" srcOrd="1" destOrd="0" presId="urn:microsoft.com/office/officeart/2005/8/layout/orgChart1"/>
    <dgm:cxn modelId="{20421B6F-4E1C-4C03-8DFC-CEFBD88E7576}" type="presParOf" srcId="{6791C38A-5014-42B1-BB07-2333E564945A}" destId="{E7442964-DFBA-45DF-816D-1A509F24F057}" srcOrd="2" destOrd="0" presId="urn:microsoft.com/office/officeart/2005/8/layout/orgChart1"/>
    <dgm:cxn modelId="{AAB6769A-02BF-4647-BD18-C051AD75286A}" type="presParOf" srcId="{E75C766F-FBB9-4F52-AD99-C2F855C520D6}" destId="{B45CE35D-D624-46A4-8B28-30BBC36DEF6D}" srcOrd="2" destOrd="0" presId="urn:microsoft.com/office/officeart/2005/8/layout/orgChart1"/>
    <dgm:cxn modelId="{D9ACBB84-2663-4343-99F3-E6607589F059}" type="presParOf" srcId="{B45CE35D-D624-46A4-8B28-30BBC36DEF6D}" destId="{D60D7F7F-E60A-4F58-B14B-4018F4F448AB}" srcOrd="0" destOrd="0" presId="urn:microsoft.com/office/officeart/2005/8/layout/orgChart1"/>
    <dgm:cxn modelId="{7C1D2DED-81E1-4C9A-A03F-5534CEAFAC0E}" type="presParOf" srcId="{B45CE35D-D624-46A4-8B28-30BBC36DEF6D}" destId="{60B4C324-A88B-47C8-A038-7806C5F5DD59}" srcOrd="1" destOrd="0" presId="urn:microsoft.com/office/officeart/2005/8/layout/orgChart1"/>
    <dgm:cxn modelId="{244019A7-05D6-4239-9861-F4244409F22D}" type="presParOf" srcId="{60B4C324-A88B-47C8-A038-7806C5F5DD59}" destId="{784FF7BA-D904-44CB-8BCF-256B2FE35CAE}" srcOrd="0" destOrd="0" presId="urn:microsoft.com/office/officeart/2005/8/layout/orgChart1"/>
    <dgm:cxn modelId="{E43B43E0-437A-4E35-88A6-9FB3E6B1FC1C}" type="presParOf" srcId="{784FF7BA-D904-44CB-8BCF-256B2FE35CAE}" destId="{38B8C7A6-9AB5-4AF6-A4D0-BA892CDEA278}" srcOrd="0" destOrd="0" presId="urn:microsoft.com/office/officeart/2005/8/layout/orgChart1"/>
    <dgm:cxn modelId="{453EA39C-6189-4EEF-9038-6D397F8CBAC7}" type="presParOf" srcId="{784FF7BA-D904-44CB-8BCF-256B2FE35CAE}" destId="{8381C880-60C3-4414-8EAA-CB85DF63B552}" srcOrd="1" destOrd="0" presId="urn:microsoft.com/office/officeart/2005/8/layout/orgChart1"/>
    <dgm:cxn modelId="{6DBC1083-8F9B-470E-910E-85D56452DAC2}" type="presParOf" srcId="{60B4C324-A88B-47C8-A038-7806C5F5DD59}" destId="{4CB09A8D-4711-4E75-BEFB-A240CA3996AF}" srcOrd="1" destOrd="0" presId="urn:microsoft.com/office/officeart/2005/8/layout/orgChart1"/>
    <dgm:cxn modelId="{4EE0B58C-EB79-449E-833A-8DFBA417938F}" type="presParOf" srcId="{60B4C324-A88B-47C8-A038-7806C5F5DD59}" destId="{BDA6CAE6-4896-488D-A6A9-4BBAFBBB3442}" srcOrd="2" destOrd="0" presId="urn:microsoft.com/office/officeart/2005/8/layout/orgChart1"/>
    <dgm:cxn modelId="{B20C654A-2517-4ED7-ACF5-55871DB3CB10}" type="presParOf" srcId="{6ED6B950-654C-4EA8-ACC2-71D9B691A7CB}" destId="{F5235943-9E86-4A7B-98C9-77005DA97C2A}" srcOrd="1" destOrd="0" presId="urn:microsoft.com/office/officeart/2005/8/layout/orgChart1"/>
    <dgm:cxn modelId="{1F269E3C-BFBA-43C9-A513-71F58FB850D9}" type="presParOf" srcId="{F5235943-9E86-4A7B-98C9-77005DA97C2A}" destId="{084E4EBA-2E03-4206-9372-EB45484C8B27}" srcOrd="0" destOrd="0" presId="urn:microsoft.com/office/officeart/2005/8/layout/orgChart1"/>
    <dgm:cxn modelId="{5EF02D41-D20A-4161-9CB2-831A295C023B}" type="presParOf" srcId="{084E4EBA-2E03-4206-9372-EB45484C8B27}" destId="{E95D6EF0-AFCF-48A3-A2F0-137CED533949}" srcOrd="0" destOrd="0" presId="urn:microsoft.com/office/officeart/2005/8/layout/orgChart1"/>
    <dgm:cxn modelId="{088607FA-475D-47B9-B5BC-348D4566D02A}" type="presParOf" srcId="{084E4EBA-2E03-4206-9372-EB45484C8B27}" destId="{FD59C339-96DC-4BCF-9371-21AF2FC6B0B5}" srcOrd="1" destOrd="0" presId="urn:microsoft.com/office/officeart/2005/8/layout/orgChart1"/>
    <dgm:cxn modelId="{BF49FFE1-3C32-4EDB-90C4-949318F9709B}" type="presParOf" srcId="{F5235943-9E86-4A7B-98C9-77005DA97C2A}" destId="{344C46AE-7660-4DFC-8F6D-D766F9A7E544}" srcOrd="1" destOrd="0" presId="urn:microsoft.com/office/officeart/2005/8/layout/orgChart1"/>
    <dgm:cxn modelId="{4570AA05-215A-4943-A112-1DEB844DA2D5}" type="presParOf" srcId="{F5235943-9E86-4A7B-98C9-77005DA97C2A}" destId="{6419A7D0-4B95-4718-B95F-BAD537053E17}" srcOrd="2" destOrd="0" presId="urn:microsoft.com/office/officeart/2005/8/layout/orgChart1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33D3DE-6F72-4119-ADEE-799831E1DC5A}">
      <dsp:nvSpPr>
        <dsp:cNvPr id="0" name=""/>
        <dsp:cNvSpPr/>
      </dsp:nvSpPr>
      <dsp:spPr>
        <a:xfrm>
          <a:off x="340688" y="0"/>
          <a:ext cx="7503977" cy="4689986"/>
        </a:xfrm>
        <a:prstGeom prst="swooshArrow">
          <a:avLst>
            <a:gd name="adj1" fmla="val 25000"/>
            <a:gd name="adj2" fmla="val 25000"/>
          </a:avLst>
        </a:prstGeom>
        <a:solidFill>
          <a:schemeClr val="accent3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52F719-95AF-4B54-A850-30A0987AB1B8}">
      <dsp:nvSpPr>
        <dsp:cNvPr id="0" name=""/>
        <dsp:cNvSpPr/>
      </dsp:nvSpPr>
      <dsp:spPr>
        <a:xfrm>
          <a:off x="988142" y="2993922"/>
          <a:ext cx="806206" cy="681314"/>
        </a:xfrm>
        <a:prstGeom prst="ellipse">
          <a:avLst/>
        </a:prstGeom>
        <a:solidFill>
          <a:srgbClr val="FF00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B10E55-4DC2-477D-8BB2-F2E15CF080E7}">
      <dsp:nvSpPr>
        <dsp:cNvPr id="0" name=""/>
        <dsp:cNvSpPr/>
      </dsp:nvSpPr>
      <dsp:spPr>
        <a:xfrm>
          <a:off x="1391245" y="3334580"/>
          <a:ext cx="1748426" cy="13554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381" tIns="0" rIns="0" bIns="0" numCol="1" spcCol="1270" anchor="t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/>
            <a:t>اسکان </a:t>
          </a:r>
          <a:r>
            <a:rPr lang="fa-IR" sz="2800" kern="1200" dirty="0" smtClean="0">
              <a:solidFill>
                <a:srgbClr val="FF0000"/>
              </a:solidFill>
            </a:rPr>
            <a:t>اضطراری</a:t>
          </a:r>
          <a:endParaRPr lang="fa-IR" sz="2800" kern="1200" dirty="0">
            <a:solidFill>
              <a:srgbClr val="FF0000"/>
            </a:solidFill>
          </a:endParaRPr>
        </a:p>
      </dsp:txBody>
      <dsp:txXfrm>
        <a:off x="1391245" y="3334580"/>
        <a:ext cx="1748426" cy="1355405"/>
      </dsp:txXfrm>
    </dsp:sp>
    <dsp:sp modelId="{F5B0419E-C81A-45FE-BFA6-809B60F47ECD}">
      <dsp:nvSpPr>
        <dsp:cNvPr id="0" name=""/>
        <dsp:cNvSpPr/>
      </dsp:nvSpPr>
      <dsp:spPr>
        <a:xfrm>
          <a:off x="2889030" y="1828801"/>
          <a:ext cx="606339" cy="619663"/>
        </a:xfrm>
        <a:prstGeom prst="ellipse">
          <a:avLst/>
        </a:prstGeom>
        <a:solidFill>
          <a:srgbClr val="FFC0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587D942-AD58-487F-AE94-932CCA6B7B15}">
      <dsp:nvSpPr>
        <dsp:cNvPr id="0" name=""/>
        <dsp:cNvSpPr/>
      </dsp:nvSpPr>
      <dsp:spPr>
        <a:xfrm>
          <a:off x="3192200" y="2138633"/>
          <a:ext cx="1800954" cy="25513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6882" tIns="0" rIns="0" bIns="0" numCol="1" spcCol="1270" anchor="t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/>
            <a:t>اسکان</a:t>
          </a:r>
          <a:r>
            <a:rPr lang="fa-IR" sz="3200" kern="1200" dirty="0" smtClean="0"/>
            <a:t> </a:t>
          </a:r>
          <a:r>
            <a:rPr lang="fa-IR" sz="2800" kern="1200" dirty="0" smtClean="0">
              <a:solidFill>
                <a:srgbClr val="FFC000"/>
              </a:solidFill>
            </a:rPr>
            <a:t>موقت</a:t>
          </a:r>
          <a:endParaRPr lang="fa-IR" sz="2800" kern="1200" dirty="0">
            <a:solidFill>
              <a:srgbClr val="FFC000"/>
            </a:solidFill>
          </a:endParaRPr>
        </a:p>
      </dsp:txBody>
      <dsp:txXfrm>
        <a:off x="3192200" y="2138633"/>
        <a:ext cx="1800954" cy="2551352"/>
      </dsp:txXfrm>
    </dsp:sp>
    <dsp:sp modelId="{75D698B5-CADA-4CE2-AC1C-D8F1DA658717}">
      <dsp:nvSpPr>
        <dsp:cNvPr id="0" name=""/>
        <dsp:cNvSpPr/>
      </dsp:nvSpPr>
      <dsp:spPr>
        <a:xfrm>
          <a:off x="5088195" y="1224116"/>
          <a:ext cx="485275" cy="412658"/>
        </a:xfrm>
        <a:prstGeom prst="ellipse">
          <a:avLst/>
        </a:prstGeom>
        <a:solidFill>
          <a:schemeClr val="accent2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1138EB-4105-478B-8406-4D689CE5D27F}">
      <dsp:nvSpPr>
        <dsp:cNvPr id="0" name=""/>
        <dsp:cNvSpPr/>
      </dsp:nvSpPr>
      <dsp:spPr>
        <a:xfrm>
          <a:off x="5330833" y="1430445"/>
          <a:ext cx="1800954" cy="32595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8453" tIns="0" rIns="0" bIns="0" numCol="1" spcCol="1270" anchor="t" anchorCtr="0">
          <a:noAutofit/>
        </a:bodyPr>
        <a:lstStyle/>
        <a:p>
          <a:pPr lvl="0" algn="ctr" defTabSz="10668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/>
            <a:t>اسکان</a:t>
          </a:r>
        </a:p>
        <a:p>
          <a:pPr lvl="0" algn="ctr" defTabSz="10668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/>
            <a:t> </a:t>
          </a:r>
          <a:r>
            <a:rPr lang="fa-IR" sz="2400" kern="1200" dirty="0" smtClean="0">
              <a:solidFill>
                <a:schemeClr val="accent2">
                  <a:lumMod val="75000"/>
                </a:schemeClr>
              </a:solidFill>
            </a:rPr>
            <a:t>دائم</a:t>
          </a:r>
          <a:endParaRPr lang="fa-IR" sz="2400" kern="1200" dirty="0">
            <a:solidFill>
              <a:schemeClr val="accent2">
                <a:lumMod val="75000"/>
              </a:schemeClr>
            </a:solidFill>
          </a:endParaRPr>
        </a:p>
      </dsp:txBody>
      <dsp:txXfrm>
        <a:off x="5330833" y="1430445"/>
        <a:ext cx="1800954" cy="32595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0D7F7F-E60A-4F58-B14B-4018F4F448AB}">
      <dsp:nvSpPr>
        <dsp:cNvPr id="0" name=""/>
        <dsp:cNvSpPr/>
      </dsp:nvSpPr>
      <dsp:spPr>
        <a:xfrm>
          <a:off x="4063448" y="1562899"/>
          <a:ext cx="327703" cy="1435653"/>
        </a:xfrm>
        <a:custGeom>
          <a:avLst/>
          <a:gdLst/>
          <a:ahLst/>
          <a:cxnLst/>
          <a:rect l="0" t="0" r="0" b="0"/>
          <a:pathLst>
            <a:path>
              <a:moveTo>
                <a:pt x="327703" y="0"/>
              </a:moveTo>
              <a:lnTo>
                <a:pt x="327703" y="1435653"/>
              </a:lnTo>
              <a:lnTo>
                <a:pt x="0" y="1435653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98D97F-AA94-461D-A466-0BCC7F25C526}">
      <dsp:nvSpPr>
        <dsp:cNvPr id="0" name=""/>
        <dsp:cNvSpPr/>
      </dsp:nvSpPr>
      <dsp:spPr>
        <a:xfrm>
          <a:off x="4391152" y="1562899"/>
          <a:ext cx="1825901" cy="28123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4632"/>
              </a:lnTo>
              <a:lnTo>
                <a:pt x="1825901" y="2484632"/>
              </a:lnTo>
              <a:lnTo>
                <a:pt x="1825901" y="2812336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0F7D17-F2DF-4A05-B2E2-98B7996A116F}">
      <dsp:nvSpPr>
        <dsp:cNvPr id="0" name=""/>
        <dsp:cNvSpPr/>
      </dsp:nvSpPr>
      <dsp:spPr>
        <a:xfrm>
          <a:off x="1915005" y="1562899"/>
          <a:ext cx="2476146" cy="2812336"/>
        </a:xfrm>
        <a:custGeom>
          <a:avLst/>
          <a:gdLst/>
          <a:ahLst/>
          <a:cxnLst/>
          <a:rect l="0" t="0" r="0" b="0"/>
          <a:pathLst>
            <a:path>
              <a:moveTo>
                <a:pt x="2476146" y="0"/>
              </a:moveTo>
              <a:lnTo>
                <a:pt x="2476146" y="2484632"/>
              </a:lnTo>
              <a:lnTo>
                <a:pt x="0" y="2484632"/>
              </a:lnTo>
              <a:lnTo>
                <a:pt x="0" y="2812336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9A61C8-C263-4231-A37D-F06A7C5E270D}">
      <dsp:nvSpPr>
        <dsp:cNvPr id="0" name=""/>
        <dsp:cNvSpPr/>
      </dsp:nvSpPr>
      <dsp:spPr>
        <a:xfrm>
          <a:off x="2830659" y="2406"/>
          <a:ext cx="3120986" cy="156049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kern="1200" dirty="0" smtClean="0">
              <a:solidFill>
                <a:schemeClr val="tx1"/>
              </a:solidFill>
            </a:rPr>
            <a:t>روشهای توزیع اقلام</a:t>
          </a:r>
          <a:endParaRPr lang="fa-IR" sz="3200" kern="1200" dirty="0">
            <a:solidFill>
              <a:schemeClr val="tx1"/>
            </a:solidFill>
          </a:endParaRPr>
        </a:p>
      </dsp:txBody>
      <dsp:txXfrm>
        <a:off x="2830659" y="2406"/>
        <a:ext cx="3120986" cy="1560493"/>
      </dsp:txXfrm>
    </dsp:sp>
    <dsp:sp modelId="{FACF285F-E97A-4AE9-975D-5F1D9BB5854B}">
      <dsp:nvSpPr>
        <dsp:cNvPr id="0" name=""/>
        <dsp:cNvSpPr/>
      </dsp:nvSpPr>
      <dsp:spPr>
        <a:xfrm>
          <a:off x="0" y="4375235"/>
          <a:ext cx="3830011" cy="156049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solidFill>
                <a:srgbClr val="FF0000"/>
              </a:solidFill>
            </a:rPr>
            <a:t>غیر متمرکز</a:t>
          </a:r>
        </a:p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solidFill>
                <a:srgbClr val="002060"/>
              </a:solidFill>
            </a:rPr>
            <a:t>(از وسايل حمل و نقل براي رساندن اقلام امدادي به چندين روستا از يك بخش استفاده ميشود)</a:t>
          </a:r>
          <a:endParaRPr lang="fa-IR" sz="2000" kern="1200" dirty="0">
            <a:solidFill>
              <a:srgbClr val="002060"/>
            </a:solidFill>
          </a:endParaRPr>
        </a:p>
      </dsp:txBody>
      <dsp:txXfrm>
        <a:off x="0" y="4375235"/>
        <a:ext cx="3830011" cy="1560493"/>
      </dsp:txXfrm>
    </dsp:sp>
    <dsp:sp modelId="{F1FFD0D5-86DA-4E70-A0AD-5DB28F052741}">
      <dsp:nvSpPr>
        <dsp:cNvPr id="0" name=""/>
        <dsp:cNvSpPr/>
      </dsp:nvSpPr>
      <dsp:spPr>
        <a:xfrm>
          <a:off x="4656561" y="4375235"/>
          <a:ext cx="3120986" cy="156049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solidFill>
                <a:srgbClr val="FF0000"/>
              </a:solidFill>
            </a:rPr>
            <a:t>متمرکز </a:t>
          </a:r>
        </a:p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solidFill>
                <a:srgbClr val="002060"/>
              </a:solidFill>
            </a:rPr>
            <a:t>( نیازمندان بصورت انفرادی از انبار تحویل میگیرند)</a:t>
          </a:r>
          <a:endParaRPr lang="fa-IR" sz="2000" kern="1200" dirty="0">
            <a:solidFill>
              <a:srgbClr val="002060"/>
            </a:solidFill>
          </a:endParaRPr>
        </a:p>
      </dsp:txBody>
      <dsp:txXfrm>
        <a:off x="4656561" y="4375235"/>
        <a:ext cx="3120986" cy="1560493"/>
      </dsp:txXfrm>
    </dsp:sp>
    <dsp:sp modelId="{38B8C7A6-9AB5-4AF6-A4D0-BA892CDEA278}">
      <dsp:nvSpPr>
        <dsp:cNvPr id="0" name=""/>
        <dsp:cNvSpPr/>
      </dsp:nvSpPr>
      <dsp:spPr>
        <a:xfrm>
          <a:off x="762038" y="2218306"/>
          <a:ext cx="3301410" cy="156049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solidFill>
                <a:srgbClr val="FFFF00"/>
              </a:solidFill>
            </a:rPr>
            <a:t>روش مستقیم </a:t>
          </a:r>
        </a:p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/>
            <a:t>(بدون واسطه)</a:t>
          </a:r>
          <a:endParaRPr lang="fa-IR" sz="2000" kern="1200" dirty="0"/>
        </a:p>
      </dsp:txBody>
      <dsp:txXfrm>
        <a:off x="762038" y="2218306"/>
        <a:ext cx="3301410" cy="1560493"/>
      </dsp:txXfrm>
    </dsp:sp>
    <dsp:sp modelId="{E95D6EF0-AFCF-48A3-A2F0-137CED533949}">
      <dsp:nvSpPr>
        <dsp:cNvPr id="0" name=""/>
        <dsp:cNvSpPr/>
      </dsp:nvSpPr>
      <dsp:spPr>
        <a:xfrm>
          <a:off x="6362461" y="2214311"/>
          <a:ext cx="2940624" cy="156049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solidFill>
                <a:srgbClr val="FFFF00"/>
              </a:solidFill>
            </a:rPr>
            <a:t>روش غیر مستقیم</a:t>
          </a:r>
        </a:p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/>
            <a:t>( امین مردم )</a:t>
          </a:r>
          <a:endParaRPr lang="fa-IR" sz="2000" kern="1200" dirty="0"/>
        </a:p>
      </dsp:txBody>
      <dsp:txXfrm>
        <a:off x="6362461" y="2214311"/>
        <a:ext cx="2940624" cy="15604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3A35B901-3460-4714-A020-7E0CF0B34417}" type="datetimeFigureOut">
              <a:rPr lang="fa-IR" smtClean="0"/>
              <a:t>08/22/1439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D5E02F6D-F44C-4E34-B067-A071903B2D7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15130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E02F6D-F44C-4E34-B067-A071903B2D7A}" type="slidenum">
              <a:rPr lang="fa-IR" smtClean="0"/>
              <a:t>16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03144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E02F6D-F44C-4E34-B067-A071903B2D7A}" type="slidenum">
              <a:rPr lang="fa-IR" smtClean="0"/>
              <a:t>32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41477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A0A2-3ABC-46BA-B511-0BD26D15C968}" type="datetimeFigureOut">
              <a:rPr lang="fa-IR" smtClean="0"/>
              <a:t>08/22/1439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D20CB-36EA-4DF8-A824-F287A6F637A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88826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A0A2-3ABC-46BA-B511-0BD26D15C968}" type="datetimeFigureOut">
              <a:rPr lang="fa-IR" smtClean="0"/>
              <a:t>08/22/1439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D20CB-36EA-4DF8-A824-F287A6F637A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49361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A0A2-3ABC-46BA-B511-0BD26D15C968}" type="datetimeFigureOut">
              <a:rPr lang="fa-IR" smtClean="0"/>
              <a:t>08/22/1439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D20CB-36EA-4DF8-A824-F287A6F637A6}" type="slidenum">
              <a:rPr lang="fa-IR" smtClean="0"/>
              <a:t>‹#›</a:t>
            </a:fld>
            <a:endParaRPr lang="fa-IR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394276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A0A2-3ABC-46BA-B511-0BD26D15C968}" type="datetimeFigureOut">
              <a:rPr lang="fa-IR" smtClean="0"/>
              <a:t>08/22/1439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D20CB-36EA-4DF8-A824-F287A6F637A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671073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A0A2-3ABC-46BA-B511-0BD26D15C968}" type="datetimeFigureOut">
              <a:rPr lang="fa-IR" smtClean="0"/>
              <a:t>08/22/1439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D20CB-36EA-4DF8-A824-F287A6F637A6}" type="slidenum">
              <a:rPr lang="fa-IR" smtClean="0"/>
              <a:t>‹#›</a:t>
            </a:fld>
            <a:endParaRPr lang="fa-IR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465291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A0A2-3ABC-46BA-B511-0BD26D15C968}" type="datetimeFigureOut">
              <a:rPr lang="fa-IR" smtClean="0"/>
              <a:t>08/22/1439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D20CB-36EA-4DF8-A824-F287A6F637A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067045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A0A2-3ABC-46BA-B511-0BD26D15C968}" type="datetimeFigureOut">
              <a:rPr lang="fa-IR" smtClean="0"/>
              <a:t>08/22/1439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D20CB-36EA-4DF8-A824-F287A6F637A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340999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A0A2-3ABC-46BA-B511-0BD26D15C968}" type="datetimeFigureOut">
              <a:rPr lang="fa-IR" smtClean="0"/>
              <a:t>08/22/1439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D20CB-36EA-4DF8-A824-F287A6F637A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59688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A0A2-3ABC-46BA-B511-0BD26D15C968}" type="datetimeFigureOut">
              <a:rPr lang="fa-IR" smtClean="0"/>
              <a:t>08/22/1439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D20CB-36EA-4DF8-A824-F287A6F637A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7693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A0A2-3ABC-46BA-B511-0BD26D15C968}" type="datetimeFigureOut">
              <a:rPr lang="fa-IR" smtClean="0"/>
              <a:t>08/22/1439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D20CB-36EA-4DF8-A824-F287A6F637A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96821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A0A2-3ABC-46BA-B511-0BD26D15C968}" type="datetimeFigureOut">
              <a:rPr lang="fa-IR" smtClean="0"/>
              <a:t>08/22/1439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D20CB-36EA-4DF8-A824-F287A6F637A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18812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A0A2-3ABC-46BA-B511-0BD26D15C968}" type="datetimeFigureOut">
              <a:rPr lang="fa-IR" smtClean="0"/>
              <a:t>08/22/1439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D20CB-36EA-4DF8-A824-F287A6F637A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23951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A0A2-3ABC-46BA-B511-0BD26D15C968}" type="datetimeFigureOut">
              <a:rPr lang="fa-IR" smtClean="0"/>
              <a:t>08/22/1439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D20CB-36EA-4DF8-A824-F287A6F637A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94515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A0A2-3ABC-46BA-B511-0BD26D15C968}" type="datetimeFigureOut">
              <a:rPr lang="fa-IR" smtClean="0"/>
              <a:t>08/22/1439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D20CB-36EA-4DF8-A824-F287A6F637A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7794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A0A2-3ABC-46BA-B511-0BD26D15C968}" type="datetimeFigureOut">
              <a:rPr lang="fa-IR" smtClean="0"/>
              <a:t>08/22/1439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D20CB-36EA-4DF8-A824-F287A6F637A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12439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A0A2-3ABC-46BA-B511-0BD26D15C968}" type="datetimeFigureOut">
              <a:rPr lang="fa-IR" smtClean="0"/>
              <a:t>08/22/1439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D20CB-36EA-4DF8-A824-F287A6F637A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776633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9000">
              <a:srgbClr val="F2F9E3"/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B8A0A2-3ABC-46BA-B511-0BD26D15C968}" type="datetimeFigureOut">
              <a:rPr lang="fa-IR" smtClean="0"/>
              <a:t>08/22/1439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ACD20CB-36EA-4DF8-A824-F287A6F637A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38943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emf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5471" y="1365688"/>
            <a:ext cx="8626472" cy="1515533"/>
          </a:xfrm>
        </p:spPr>
        <p:txBody>
          <a:bodyPr/>
          <a:lstStyle/>
          <a:p>
            <a:pPr algn="ctr"/>
            <a:r>
              <a:rPr lang="fa-IR" sz="4800" dirty="0">
                <a:solidFill>
                  <a:schemeClr val="tx1"/>
                </a:solidFill>
              </a:rPr>
              <a:t>مدیریت اسکان و پسماند </a:t>
            </a:r>
            <a:r>
              <a:rPr lang="fa-IR" sz="4800" dirty="0" smtClean="0">
                <a:solidFill>
                  <a:schemeClr val="tx1"/>
                </a:solidFill>
              </a:rPr>
              <a:t>در بلایا</a:t>
            </a:r>
            <a:endParaRPr lang="fa-IR" sz="4800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0517" y="4050833"/>
            <a:ext cx="8803486" cy="2172986"/>
          </a:xfrm>
        </p:spPr>
        <p:txBody>
          <a:bodyPr>
            <a:normAutofit/>
          </a:bodyPr>
          <a:lstStyle/>
          <a:p>
            <a:pPr algn="ctr"/>
            <a:r>
              <a:rPr lang="fa-IR" sz="4000" dirty="0" smtClean="0">
                <a:solidFill>
                  <a:schemeClr val="accent2">
                    <a:lumMod val="75000"/>
                  </a:schemeClr>
                </a:solidFill>
              </a:rPr>
              <a:t>علیرضا اسماعیلیان</a:t>
            </a:r>
          </a:p>
          <a:p>
            <a:pPr algn="l"/>
            <a:r>
              <a:rPr lang="fa-IR" sz="2400" b="1" dirty="0" smtClean="0">
                <a:solidFill>
                  <a:schemeClr val="accent5">
                    <a:lumMod val="75000"/>
                  </a:schemeClr>
                </a:solidFill>
              </a:rPr>
              <a:t>1396/02/17         </a:t>
            </a:r>
            <a:endParaRPr lang="fa-IR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1943" y="1711609"/>
            <a:ext cx="3300057" cy="5146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752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87009" y="1091821"/>
            <a:ext cx="8066284" cy="4919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61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2842" y="723679"/>
            <a:ext cx="9601196" cy="1303867"/>
          </a:xfrm>
        </p:spPr>
        <p:txBody>
          <a:bodyPr>
            <a:normAutofit/>
          </a:bodyPr>
          <a:lstStyle/>
          <a:p>
            <a:pPr algn="ctr"/>
            <a:r>
              <a:rPr lang="fa-IR" dirty="0">
                <a:solidFill>
                  <a:schemeClr val="accent2">
                    <a:lumMod val="75000"/>
                  </a:schemeClr>
                </a:solidFill>
              </a:rPr>
              <a:t>تعریف اسكان موقت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248580"/>
            <a:ext cx="10586881" cy="401055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تامين سرپناه مناسب جهت زندگي امن و بهداشتي آسيب ديدگان ناشي از وقوع حوادث غيرمترقبه تا زمان بازگشت آنها به شرايط </a:t>
            </a:r>
            <a:r>
              <a:rPr lang="fa-IR" sz="36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و مكانهاي 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اوليه زندگي </a:t>
            </a:r>
            <a:r>
              <a:rPr lang="fa-IR" sz="3600" dirty="0">
                <a:solidFill>
                  <a:srgbClr val="FF0000"/>
                </a:solidFill>
                <a:cs typeface="B Nazanin" panose="00000400000000000000" pitchFamily="2" charset="-78"/>
              </a:rPr>
              <a:t>( </a:t>
            </a:r>
            <a:r>
              <a:rPr lang="fa-IR" sz="3600" dirty="0">
                <a:solidFill>
                  <a:srgbClr val="00B050"/>
                </a:solidFill>
                <a:cs typeface="B Nazanin" panose="00000400000000000000" pitchFamily="2" charset="-78"/>
              </a:rPr>
              <a:t>اسکان دائم </a:t>
            </a:r>
            <a:r>
              <a:rPr lang="fa-IR" sz="3600" dirty="0">
                <a:solidFill>
                  <a:srgbClr val="FF0000"/>
                </a:solidFill>
                <a:cs typeface="B Nazanin" panose="00000400000000000000" pitchFamily="2" charset="-78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116759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54240" y="0"/>
            <a:ext cx="5711195" cy="38050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021" y="3288890"/>
            <a:ext cx="5850590" cy="35691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912047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0663" y="679878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fa-IR" dirty="0">
                <a:solidFill>
                  <a:schemeClr val="accent2">
                    <a:lumMod val="75000"/>
                  </a:schemeClr>
                </a:solidFill>
              </a:rPr>
              <a:t>تعریف اسكان دائم </a:t>
            </a:r>
            <a:r>
              <a:rPr lang="fa-IR" dirty="0" smtClean="0">
                <a:solidFill>
                  <a:schemeClr val="accent2">
                    <a:lumMod val="75000"/>
                  </a:schemeClr>
                </a:solidFill>
              </a:rPr>
              <a:t>:</a:t>
            </a:r>
            <a:br>
              <a:rPr lang="fa-IR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fa-IR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50873"/>
            <a:ext cx="11887200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ايجاد مسكن مناسب و ساير امكانات مورد نياز جهت تامين نيازهاي اجتماعي و فيزيكي افراد و تامين يك زندگي امن و ايمن 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509" y="3208187"/>
            <a:ext cx="5963788" cy="3649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669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0092"/>
            <a:ext cx="9601196" cy="1303867"/>
          </a:xfrm>
        </p:spPr>
        <p:txBody>
          <a:bodyPr>
            <a:normAutofit/>
          </a:bodyPr>
          <a:lstStyle/>
          <a:p>
            <a:pPr algn="ctr"/>
            <a:r>
              <a:rPr lang="fa-IR" dirty="0">
                <a:solidFill>
                  <a:schemeClr val="accent2">
                    <a:lumMod val="75000"/>
                  </a:schemeClr>
                </a:solidFill>
              </a:rPr>
              <a:t>اردوگاه :</a:t>
            </a:r>
            <a:r>
              <a:rPr lang="fa-IR" b="1" dirty="0"/>
              <a:t/>
            </a:r>
            <a:br>
              <a:rPr lang="fa-IR" b="1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1311726"/>
            <a:ext cx="12191999" cy="42654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مكان موقت براي ايجاد تسهيلات زندگي كه به صورت اضطراري </a:t>
            </a:r>
            <a:r>
              <a:rPr lang="fa-IR" sz="36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برپا شده 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و حداقل نيازهاي حياتي </a:t>
            </a:r>
            <a:r>
              <a:rPr lang="fa-IR" sz="36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افراد </a:t>
            </a:r>
            <a:r>
              <a:rPr lang="fa-IR" sz="2800" dirty="0" smtClean="0">
                <a:solidFill>
                  <a:schemeClr val="tx1"/>
                </a:solidFill>
                <a:cs typeface="B Nazanin" panose="00000400000000000000" pitchFamily="2" charset="-78"/>
              </a:rPr>
              <a:t>(آسيب </a:t>
            </a:r>
            <a:r>
              <a:rPr lang="fa-IR" sz="2800" dirty="0">
                <a:solidFill>
                  <a:schemeClr val="tx1"/>
                </a:solidFill>
                <a:cs typeface="B Nazanin" panose="00000400000000000000" pitchFamily="2" charset="-78"/>
              </a:rPr>
              <a:t>ديدگان ناشي از حوادث غيرمترقبه) 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در آن پيش بيني شده </a:t>
            </a:r>
            <a:r>
              <a:rPr lang="fa-IR" sz="36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باشد.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2096" y="2777826"/>
            <a:ext cx="8627805" cy="3819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49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3" y="2160589"/>
            <a:ext cx="10782163" cy="3880773"/>
          </a:xfrm>
        </p:spPr>
        <p:txBody>
          <a:bodyPr/>
          <a:lstStyle/>
          <a:p>
            <a:pPr marL="0" indent="0" algn="just">
              <a:buClr>
                <a:schemeClr val="tx1"/>
              </a:buClr>
              <a:buNone/>
            </a:pP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قطعا انتقال زلزله زدگان از </a:t>
            </a:r>
            <a:r>
              <a:rPr lang="fa-IR" sz="3600" dirty="0" smtClean="0">
                <a:solidFill>
                  <a:schemeClr val="tx1"/>
                </a:solidFill>
                <a:cs typeface="B Nazanin" panose="00000400000000000000" pitchFamily="2" charset="-78"/>
              </a:rPr>
              <a:t>چادر(اسکان اضطراری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) به کانکس(اسکان موقت</a:t>
            </a:r>
            <a:r>
              <a:rPr lang="fa-IR" sz="3600" dirty="0" smtClean="0">
                <a:solidFill>
                  <a:schemeClr val="tx1"/>
                </a:solidFill>
                <a:cs typeface="B Nazanin" panose="00000400000000000000" pitchFamily="2" charset="-78"/>
              </a:rPr>
              <a:t>) و منازل مسکونی 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می‌تواند از حجم مشکلات ناشی از موج سرما بکاهد اما مساله مهم اینجاست که </a:t>
            </a:r>
            <a:r>
              <a:rPr lang="fa-IR" sz="36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بنا به اظهارات متولیان برنامه ، هلال 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احمر در این زمینه نه بودجه ای دارد و نه وظیفه ای و از لحاظ قانونی و اجرایی این مهم بر عهده </a:t>
            </a:r>
            <a:r>
              <a:rPr lang="fa-IR" sz="3600" dirty="0">
                <a:solidFill>
                  <a:srgbClr val="FF0000"/>
                </a:solidFill>
                <a:cs typeface="B Nazanin" panose="00000400000000000000" pitchFamily="2" charset="-78"/>
              </a:rPr>
              <a:t>بنیاد مسکن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میباشد.</a:t>
            </a:r>
          </a:p>
          <a:p>
            <a:pPr marL="0" indent="0">
              <a:buNone/>
            </a:pPr>
            <a:endParaRPr lang="fa-IR" dirty="0"/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169761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43781825"/>
              </p:ext>
            </p:extLst>
          </p:nvPr>
        </p:nvGraphicFramePr>
        <p:xfrm>
          <a:off x="784814" y="456572"/>
          <a:ext cx="10135627" cy="59971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9" name="Straight Connector 8"/>
          <p:cNvCxnSpPr/>
          <p:nvPr/>
        </p:nvCxnSpPr>
        <p:spPr>
          <a:xfrm>
            <a:off x="5220929" y="3465871"/>
            <a:ext cx="2256503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5333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8106" y="681881"/>
            <a:ext cx="9601196" cy="669247"/>
          </a:xfrm>
        </p:spPr>
        <p:txBody>
          <a:bodyPr>
            <a:normAutofit/>
          </a:bodyPr>
          <a:lstStyle/>
          <a:p>
            <a:pPr algn="ctr"/>
            <a:r>
              <a:rPr lang="fa-IR" sz="3200" dirty="0">
                <a:solidFill>
                  <a:schemeClr val="accent1">
                    <a:lumMod val="75000"/>
                  </a:schemeClr>
                </a:solidFill>
              </a:rPr>
              <a:t>توزیع </a:t>
            </a:r>
            <a:r>
              <a:rPr lang="fa-IR" sz="3200" dirty="0" smtClean="0">
                <a:solidFill>
                  <a:schemeClr val="accent1">
                    <a:lumMod val="75000"/>
                  </a:schemeClr>
                </a:solidFill>
              </a:rPr>
              <a:t>نامناسب</a:t>
            </a:r>
            <a:endParaRPr lang="fa-IR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228499" y="1852314"/>
            <a:ext cx="3525966" cy="49566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363" y="1803298"/>
            <a:ext cx="6787888" cy="50547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18965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0654" y="300625"/>
            <a:ext cx="9601196" cy="641951"/>
          </a:xfrm>
        </p:spPr>
        <p:txBody>
          <a:bodyPr>
            <a:normAutofit/>
          </a:bodyPr>
          <a:lstStyle/>
          <a:p>
            <a:pPr algn="ctr"/>
            <a:r>
              <a:rPr lang="fa-IR" sz="3600" dirty="0" smtClean="0">
                <a:solidFill>
                  <a:schemeClr val="accent1">
                    <a:lumMod val="75000"/>
                  </a:schemeClr>
                </a:solidFill>
              </a:rPr>
              <a:t>توزیع مناسب</a:t>
            </a:r>
            <a:endParaRPr lang="fa-IR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3340" y="1697627"/>
            <a:ext cx="5628623" cy="51603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1143" y="1697626"/>
            <a:ext cx="5270963" cy="51603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660057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1130" y="0"/>
            <a:ext cx="8596668" cy="1320800"/>
          </a:xfrm>
        </p:spPr>
        <p:txBody>
          <a:bodyPr/>
          <a:lstStyle/>
          <a:p>
            <a:pPr algn="ctr"/>
            <a:r>
              <a:rPr lang="fa-IR" dirty="0" smtClean="0">
                <a:solidFill>
                  <a:schemeClr val="accent2">
                    <a:lumMod val="50000"/>
                  </a:schemeClr>
                </a:solidFill>
              </a:rPr>
              <a:t>اولویت ها در اسکان</a:t>
            </a:r>
            <a:endParaRPr lang="fa-IR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68361"/>
            <a:ext cx="12078929" cy="5589639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fa-IR" sz="2400" dirty="0">
                <a:solidFill>
                  <a:schemeClr val="tx1"/>
                </a:solidFill>
              </a:rPr>
              <a:t>اجتماعات </a:t>
            </a:r>
            <a:r>
              <a:rPr lang="fa-IR" sz="2400" dirty="0" smtClean="0">
                <a:solidFill>
                  <a:schemeClr val="tx1"/>
                </a:solidFill>
              </a:rPr>
              <a:t>آسیب </a:t>
            </a:r>
            <a:r>
              <a:rPr lang="fa-IR" sz="2400" dirty="0">
                <a:solidFill>
                  <a:schemeClr val="tx1"/>
                </a:solidFill>
              </a:rPr>
              <a:t>دیده ای که آواره </a:t>
            </a:r>
            <a:r>
              <a:rPr lang="fa-IR" sz="2400" dirty="0" smtClean="0">
                <a:solidFill>
                  <a:schemeClr val="tx1"/>
                </a:solidFill>
              </a:rPr>
              <a:t>نیستند </a:t>
            </a:r>
            <a:r>
              <a:rPr lang="fa-IR" sz="2400" dirty="0">
                <a:solidFill>
                  <a:schemeClr val="tx1"/>
                </a:solidFill>
              </a:rPr>
              <a:t>حتی المقدور </a:t>
            </a:r>
            <a:r>
              <a:rPr lang="fa-IR" sz="2400" dirty="0" smtClean="0">
                <a:solidFill>
                  <a:schemeClr val="tx1"/>
                </a:solidFill>
              </a:rPr>
              <a:t>بایستی </a:t>
            </a:r>
            <a:r>
              <a:rPr lang="fa-IR" sz="2400" dirty="0">
                <a:solidFill>
                  <a:schemeClr val="tx1"/>
                </a:solidFill>
              </a:rPr>
              <a:t>در محل منزل شخصی </a:t>
            </a:r>
            <a:r>
              <a:rPr lang="fa-IR" sz="2400" dirty="0" smtClean="0">
                <a:solidFill>
                  <a:schemeClr val="tx1"/>
                </a:solidFill>
              </a:rPr>
              <a:t>خودشان اسکان </a:t>
            </a:r>
            <a:r>
              <a:rPr lang="fa-IR" sz="2400" dirty="0">
                <a:solidFill>
                  <a:schemeClr val="tx1"/>
                </a:solidFill>
              </a:rPr>
              <a:t>یابند. حتی در صورت </a:t>
            </a:r>
            <a:r>
              <a:rPr lang="fa-IR" sz="2400" dirty="0" smtClean="0">
                <a:solidFill>
                  <a:schemeClr val="tx1"/>
                </a:solidFill>
              </a:rPr>
              <a:t>نیاز ، </a:t>
            </a:r>
            <a:r>
              <a:rPr lang="fa-IR" sz="2400" dirty="0">
                <a:solidFill>
                  <a:schemeClr val="tx1"/>
                </a:solidFill>
              </a:rPr>
              <a:t>امکانات و تجهیزات مناسب در اختیارشان قرار می دهیم تا در </a:t>
            </a:r>
            <a:r>
              <a:rPr lang="fa-IR" sz="2400" dirty="0" smtClean="0">
                <a:solidFill>
                  <a:schemeClr val="tx1"/>
                </a:solidFill>
              </a:rPr>
              <a:t>محل زندگی </a:t>
            </a:r>
            <a:r>
              <a:rPr lang="fa-IR" sz="2400" dirty="0">
                <a:solidFill>
                  <a:schemeClr val="tx1"/>
                </a:solidFill>
              </a:rPr>
              <a:t>قبلی خود اسکان یابند و یا امکاناتی در جهت تعمیر و مرمت منزل آسیب دیده در </a:t>
            </a:r>
            <a:r>
              <a:rPr lang="fa-IR" sz="2400" dirty="0" smtClean="0">
                <a:solidFill>
                  <a:schemeClr val="tx1"/>
                </a:solidFill>
              </a:rPr>
              <a:t>اختیارشان قرار </a:t>
            </a:r>
            <a:r>
              <a:rPr lang="fa-IR" sz="2400" dirty="0">
                <a:solidFill>
                  <a:schemeClr val="tx1"/>
                </a:solidFill>
              </a:rPr>
              <a:t>می گیرد و یا چادر در اختیارشان قرار می گیرد تا در ملک خود اسکان یابند</a:t>
            </a:r>
            <a:r>
              <a:rPr lang="fa-IR" sz="2400" dirty="0" smtClean="0">
                <a:solidFill>
                  <a:schemeClr val="tx1"/>
                </a:solidFill>
              </a:rPr>
              <a:t>.</a:t>
            </a:r>
          </a:p>
          <a:p>
            <a:pPr algn="just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fa-IR" sz="2400" dirty="0" smtClean="0">
                <a:solidFill>
                  <a:schemeClr val="tx1"/>
                </a:solidFill>
              </a:rPr>
              <a:t> </a:t>
            </a:r>
            <a:r>
              <a:rPr lang="fa-IR" sz="2400" dirty="0">
                <a:solidFill>
                  <a:schemeClr val="tx1"/>
                </a:solidFill>
              </a:rPr>
              <a:t>افرادی که قادر </a:t>
            </a:r>
            <a:r>
              <a:rPr lang="fa-IR" sz="2400" dirty="0" smtClean="0">
                <a:solidFill>
                  <a:schemeClr val="tx1"/>
                </a:solidFill>
              </a:rPr>
              <a:t>به اسکان </a:t>
            </a:r>
            <a:r>
              <a:rPr lang="fa-IR" sz="2400" dirty="0">
                <a:solidFill>
                  <a:schemeClr val="tx1"/>
                </a:solidFill>
              </a:rPr>
              <a:t>در منزل خود نباشند ترجیحاً در کنار اقوام یا </a:t>
            </a:r>
            <a:r>
              <a:rPr lang="fa-IR" sz="2400" dirty="0" smtClean="0">
                <a:solidFill>
                  <a:schemeClr val="tx1"/>
                </a:solidFill>
              </a:rPr>
              <a:t>آشنایان </a:t>
            </a:r>
            <a:r>
              <a:rPr lang="fa-IR" sz="2400" dirty="0">
                <a:solidFill>
                  <a:schemeClr val="tx1"/>
                </a:solidFill>
              </a:rPr>
              <a:t>باید مستقر گردند</a:t>
            </a:r>
            <a:r>
              <a:rPr lang="fa-IR" sz="2400" dirty="0" smtClean="0">
                <a:solidFill>
                  <a:schemeClr val="tx1"/>
                </a:solidFill>
              </a:rPr>
              <a:t>.</a:t>
            </a:r>
          </a:p>
          <a:p>
            <a:pPr algn="just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fa-IR" sz="2400" dirty="0">
                <a:solidFill>
                  <a:schemeClr val="tx1"/>
                </a:solidFill>
              </a:rPr>
              <a:t>در صورتی که </a:t>
            </a:r>
            <a:r>
              <a:rPr lang="fa-IR" sz="2400" dirty="0" smtClean="0">
                <a:solidFill>
                  <a:schemeClr val="tx1"/>
                </a:solidFill>
              </a:rPr>
              <a:t>اینکار </a:t>
            </a:r>
            <a:r>
              <a:rPr lang="fa-IR" sz="2400" dirty="0">
                <a:solidFill>
                  <a:schemeClr val="tx1"/>
                </a:solidFill>
              </a:rPr>
              <a:t>به دلیل خطراتی مثل تخریب مجدد، </a:t>
            </a:r>
            <a:r>
              <a:rPr lang="fa-IR" sz="2400" dirty="0" smtClean="0">
                <a:solidFill>
                  <a:schemeClr val="tx1"/>
                </a:solidFill>
              </a:rPr>
              <a:t>سیل </a:t>
            </a:r>
            <a:r>
              <a:rPr lang="fa-IR" sz="2400" dirty="0">
                <a:solidFill>
                  <a:schemeClr val="tx1"/>
                </a:solidFill>
              </a:rPr>
              <a:t>مجدد، عدم </a:t>
            </a:r>
            <a:r>
              <a:rPr lang="fa-IR" sz="2400" dirty="0" smtClean="0">
                <a:solidFill>
                  <a:schemeClr val="tx1"/>
                </a:solidFill>
              </a:rPr>
              <a:t>دسترسی </a:t>
            </a:r>
            <a:r>
              <a:rPr lang="fa-IR" sz="2400" dirty="0">
                <a:solidFill>
                  <a:schemeClr val="tx1"/>
                </a:solidFill>
              </a:rPr>
              <a:t>به تسهیلات بهداشتی </a:t>
            </a:r>
            <a:r>
              <a:rPr lang="fa-IR" sz="2400" dirty="0" smtClean="0">
                <a:solidFill>
                  <a:schemeClr val="tx1"/>
                </a:solidFill>
              </a:rPr>
              <a:t>مناسب، عدم </a:t>
            </a:r>
            <a:r>
              <a:rPr lang="fa-IR" sz="2400" dirty="0">
                <a:solidFill>
                  <a:schemeClr val="tx1"/>
                </a:solidFill>
              </a:rPr>
              <a:t>امکان </a:t>
            </a:r>
            <a:r>
              <a:rPr lang="fa-IR" sz="2400" dirty="0" smtClean="0">
                <a:solidFill>
                  <a:schemeClr val="tx1"/>
                </a:solidFill>
              </a:rPr>
              <a:t>سرویس </a:t>
            </a:r>
            <a:r>
              <a:rPr lang="fa-IR" sz="2400" dirty="0">
                <a:solidFill>
                  <a:schemeClr val="tx1"/>
                </a:solidFill>
              </a:rPr>
              <a:t>دهی و خدمات و </a:t>
            </a:r>
            <a:r>
              <a:rPr lang="fa-IR" sz="2400" dirty="0" smtClean="0">
                <a:solidFill>
                  <a:schemeClr val="tx1"/>
                </a:solidFill>
              </a:rPr>
              <a:t>سردی </a:t>
            </a:r>
            <a:r>
              <a:rPr lang="fa-IR" sz="2400" dirty="0">
                <a:solidFill>
                  <a:schemeClr val="tx1"/>
                </a:solidFill>
              </a:rPr>
              <a:t>بیش از حد هوا، احتمال انفجار و گازهای سمی </a:t>
            </a:r>
            <a:r>
              <a:rPr lang="fa-IR" sz="2400" dirty="0" smtClean="0">
                <a:solidFill>
                  <a:schemeClr val="tx1"/>
                </a:solidFill>
              </a:rPr>
              <a:t>و ... امکان </a:t>
            </a:r>
            <a:r>
              <a:rPr lang="fa-IR" sz="2400" dirty="0">
                <a:solidFill>
                  <a:schemeClr val="tx1"/>
                </a:solidFill>
              </a:rPr>
              <a:t>پذیر نباشد افراد باید تخلیه و به محل مناسب انتقال داده شوند و اسکان موقت صورت گیرد.</a:t>
            </a:r>
          </a:p>
        </p:txBody>
      </p:sp>
    </p:spTree>
    <p:extLst>
      <p:ext uri="{BB962C8B-B14F-4D97-AF65-F5344CB8AC3E}">
        <p14:creationId xmlns:p14="http://schemas.microsoft.com/office/powerpoint/2010/main" val="377064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69414"/>
            <a:ext cx="9601196" cy="1303867"/>
          </a:xfrm>
        </p:spPr>
        <p:txBody>
          <a:bodyPr/>
          <a:lstStyle/>
          <a:p>
            <a:pPr algn="ctr"/>
            <a:r>
              <a:rPr lang="fa-IR" dirty="0" smtClean="0">
                <a:solidFill>
                  <a:schemeClr val="accent4">
                    <a:lumMod val="50000"/>
                  </a:schemeClr>
                </a:solidFill>
              </a:rPr>
              <a:t>اثرات محیطی بلایا : </a:t>
            </a:r>
            <a:endParaRPr lang="fa-IR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" y="1165123"/>
            <a:ext cx="6604817" cy="5692878"/>
          </a:xfrm>
        </p:spPr>
        <p:txBody>
          <a:bodyPr>
            <a:normAutofit fontScale="92500" lnSpcReduction="10000"/>
          </a:bodyPr>
          <a:lstStyle/>
          <a:p>
            <a:pPr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fa-IR" sz="2400" b="1" i="1" dirty="0" smtClean="0">
                <a:solidFill>
                  <a:schemeClr val="tx1"/>
                </a:solidFill>
              </a:rPr>
              <a:t>اختلال در سیستم دفع</a:t>
            </a:r>
            <a:r>
              <a:rPr lang="fa-IR" sz="2400" b="1" i="1" dirty="0">
                <a:solidFill>
                  <a:schemeClr val="tx1"/>
                </a:solidFill>
              </a:rPr>
              <a:t> </a:t>
            </a:r>
            <a:r>
              <a:rPr lang="fa-IR" sz="2400" b="1" i="1" dirty="0" smtClean="0">
                <a:solidFill>
                  <a:schemeClr val="tx1"/>
                </a:solidFill>
              </a:rPr>
              <a:t>فاضلاب</a:t>
            </a:r>
          </a:p>
          <a:p>
            <a:pPr marL="0" indent="0">
              <a:buClr>
                <a:schemeClr val="tx1"/>
              </a:buClr>
              <a:buNone/>
            </a:pPr>
            <a:endParaRPr lang="fa-IR" sz="2400" b="1" i="1" dirty="0" smtClean="0">
              <a:solidFill>
                <a:schemeClr val="tx1"/>
              </a:solidFill>
            </a:endParaRP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fa-IR" sz="2400" b="1" i="1" dirty="0" smtClean="0">
                <a:solidFill>
                  <a:schemeClr val="tx1"/>
                </a:solidFill>
              </a:rPr>
              <a:t>آلودگی </a:t>
            </a:r>
            <a:r>
              <a:rPr lang="fa-IR" sz="2400" b="1" i="1" dirty="0">
                <a:solidFill>
                  <a:schemeClr val="tx1"/>
                </a:solidFill>
              </a:rPr>
              <a:t>مواد </a:t>
            </a:r>
            <a:r>
              <a:rPr lang="fa-IR" sz="2400" b="1" i="1" dirty="0" smtClean="0">
                <a:solidFill>
                  <a:schemeClr val="tx1"/>
                </a:solidFill>
              </a:rPr>
              <a:t>غذایی</a:t>
            </a:r>
          </a:p>
          <a:p>
            <a:pPr marL="0" indent="0">
              <a:buClr>
                <a:schemeClr val="tx1"/>
              </a:buClr>
              <a:buNone/>
            </a:pPr>
            <a:endParaRPr lang="fa-IR" sz="2400" b="1" i="1" dirty="0" smtClean="0">
              <a:solidFill>
                <a:schemeClr val="tx1"/>
              </a:solidFill>
            </a:endParaRP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fa-IR" sz="2400" b="1" i="1" dirty="0" smtClean="0">
                <a:solidFill>
                  <a:schemeClr val="tx1"/>
                </a:solidFill>
              </a:rPr>
              <a:t>افزایش ناقلین</a:t>
            </a:r>
          </a:p>
          <a:p>
            <a:pPr marL="0" indent="0">
              <a:buClr>
                <a:schemeClr val="tx1"/>
              </a:buClr>
              <a:buNone/>
            </a:pPr>
            <a:endParaRPr lang="fa-IR" sz="2400" b="1" i="1" dirty="0" smtClean="0">
              <a:solidFill>
                <a:schemeClr val="tx1"/>
              </a:solidFill>
            </a:endParaRP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fa-IR" sz="2400" b="1" i="1" dirty="0" smtClean="0">
                <a:solidFill>
                  <a:schemeClr val="tx1"/>
                </a:solidFill>
              </a:rPr>
              <a:t>اجساد انسانی ولاشه حیوانی</a:t>
            </a:r>
          </a:p>
          <a:p>
            <a:pPr marL="0" indent="0">
              <a:buClr>
                <a:schemeClr val="tx1"/>
              </a:buClr>
              <a:buNone/>
            </a:pPr>
            <a:endParaRPr lang="fa-IR" sz="2400" b="1" i="1" dirty="0" smtClean="0">
              <a:solidFill>
                <a:schemeClr val="tx1"/>
              </a:solidFill>
            </a:endParaRP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fa-IR" sz="2400" b="1" i="1" dirty="0">
                <a:solidFill>
                  <a:schemeClr val="tx1"/>
                </a:solidFill>
              </a:rPr>
              <a:t>آلودگی </a:t>
            </a:r>
            <a:r>
              <a:rPr lang="fa-IR" sz="2400" b="1" i="1" dirty="0" smtClean="0">
                <a:solidFill>
                  <a:schemeClr val="tx1"/>
                </a:solidFill>
              </a:rPr>
              <a:t>منابع آب آشامیدنی </a:t>
            </a:r>
          </a:p>
          <a:p>
            <a:pPr marL="0" indent="0">
              <a:buClr>
                <a:schemeClr val="tx1"/>
              </a:buClr>
              <a:buNone/>
            </a:pPr>
            <a:endParaRPr lang="fa-IR" sz="2400" b="1" i="1" dirty="0" smtClean="0">
              <a:solidFill>
                <a:schemeClr val="tx1"/>
              </a:solidFill>
            </a:endParaRP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fa-IR" sz="2400" b="1" i="1" dirty="0">
                <a:solidFill>
                  <a:srgbClr val="FF0000"/>
                </a:solidFill>
              </a:rPr>
              <a:t>تخریب سرپناه </a:t>
            </a:r>
            <a:r>
              <a:rPr lang="fa-IR" sz="2400" b="1" i="1" dirty="0" smtClean="0">
                <a:solidFill>
                  <a:srgbClr val="FF0000"/>
                </a:solidFill>
              </a:rPr>
              <a:t>ها</a:t>
            </a: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fa-IR" sz="2400" b="1" i="1" dirty="0">
              <a:solidFill>
                <a:srgbClr val="FF0000"/>
              </a:solidFill>
            </a:endParaRP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fa-IR" sz="2400" b="1" i="1" dirty="0">
                <a:solidFill>
                  <a:srgbClr val="FF0000"/>
                </a:solidFill>
              </a:rPr>
              <a:t>اختلال در سیستم دفع زباله </a:t>
            </a:r>
            <a:r>
              <a:rPr lang="fa-IR" sz="2400" b="1" i="1" dirty="0" smtClean="0">
                <a:solidFill>
                  <a:schemeClr val="tx1"/>
                </a:solidFill>
              </a:rPr>
              <a:t> </a:t>
            </a:r>
            <a:endParaRPr lang="fa-IR" sz="24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8004" y="2020529"/>
            <a:ext cx="5467182" cy="3656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91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روشهای </a:t>
            </a:r>
            <a:r>
              <a:rPr lang="fa-IR" dirty="0"/>
              <a:t>اسکان </a:t>
            </a:r>
            <a:r>
              <a:rPr lang="fa-IR" dirty="0" smtClean="0"/>
              <a:t>موقت: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a-IR" b="1" dirty="0" smtClean="0"/>
              <a:t>1- </a:t>
            </a:r>
            <a:r>
              <a:rPr lang="fa-IR" sz="2400" b="1" dirty="0"/>
              <a:t>روش </a:t>
            </a:r>
            <a:r>
              <a:rPr lang="fa-IR" sz="2400" b="1" dirty="0" smtClean="0"/>
              <a:t>پراکنده</a:t>
            </a:r>
          </a:p>
          <a:p>
            <a:r>
              <a:rPr lang="fa-IR" dirty="0">
                <a:solidFill>
                  <a:schemeClr val="tx1"/>
                </a:solidFill>
              </a:rPr>
              <a:t>در روش </a:t>
            </a:r>
            <a:r>
              <a:rPr lang="fa-IR" dirty="0" smtClean="0">
                <a:solidFill>
                  <a:schemeClr val="tx1"/>
                </a:solidFill>
              </a:rPr>
              <a:t>پراکنده </a:t>
            </a:r>
            <a:r>
              <a:rPr lang="fa-IR" dirty="0">
                <a:solidFill>
                  <a:schemeClr val="tx1"/>
                </a:solidFill>
              </a:rPr>
              <a:t>افراد در محلی که مورد نظر </a:t>
            </a:r>
            <a:r>
              <a:rPr lang="fa-IR" dirty="0" smtClean="0">
                <a:solidFill>
                  <a:schemeClr val="tx1"/>
                </a:solidFill>
              </a:rPr>
              <a:t>خودشان است سکونت یابند </a:t>
            </a:r>
            <a:r>
              <a:rPr lang="fa-IR" dirty="0">
                <a:solidFill>
                  <a:schemeClr val="tx1"/>
                </a:solidFill>
              </a:rPr>
              <a:t>و معمولاً در </a:t>
            </a:r>
            <a:r>
              <a:rPr lang="fa-IR" dirty="0" smtClean="0">
                <a:solidFill>
                  <a:schemeClr val="tx1"/>
                </a:solidFill>
              </a:rPr>
              <a:t>ملک شخصی </a:t>
            </a:r>
            <a:r>
              <a:rPr lang="fa-IR" dirty="0">
                <a:solidFill>
                  <a:schemeClr val="tx1"/>
                </a:solidFill>
              </a:rPr>
              <a:t>خودشان است</a:t>
            </a:r>
            <a:r>
              <a:rPr lang="fa-IR" dirty="0" smtClean="0">
                <a:solidFill>
                  <a:schemeClr val="tx1"/>
                </a:solidFill>
              </a:rPr>
              <a:t>.</a:t>
            </a:r>
          </a:p>
          <a:p>
            <a:endParaRPr lang="fa-IR" dirty="0"/>
          </a:p>
          <a:p>
            <a:endParaRPr lang="fa-IR" dirty="0"/>
          </a:p>
          <a:p>
            <a:r>
              <a:rPr lang="fa-IR" dirty="0">
                <a:solidFill>
                  <a:srgbClr val="FF0000"/>
                </a:solidFill>
              </a:rPr>
              <a:t>مزایای این روش عبارتند از:</a:t>
            </a:r>
          </a:p>
          <a:p>
            <a:r>
              <a:rPr lang="fa-IR" dirty="0">
                <a:solidFill>
                  <a:schemeClr val="tx1"/>
                </a:solidFill>
              </a:rPr>
              <a:t>•امکان حراست و استخراج اموال و متعلقات به جا مانده در جریان حادثه فراهم می گردد.</a:t>
            </a:r>
          </a:p>
          <a:p>
            <a:r>
              <a:rPr lang="fa-IR" dirty="0">
                <a:solidFill>
                  <a:schemeClr val="tx1"/>
                </a:solidFill>
              </a:rPr>
              <a:t>•مشارکت بیشتر مردم در امر بازسازی</a:t>
            </a:r>
          </a:p>
          <a:p>
            <a:r>
              <a:rPr lang="fa-IR" dirty="0">
                <a:solidFill>
                  <a:schemeClr val="tx1"/>
                </a:solidFill>
              </a:rPr>
              <a:t>•محفوظ ماندن حریم های خانوادگی</a:t>
            </a:r>
          </a:p>
        </p:txBody>
      </p:sp>
    </p:spTree>
    <p:extLst>
      <p:ext uri="{BB962C8B-B14F-4D97-AF65-F5344CB8AC3E}">
        <p14:creationId xmlns:p14="http://schemas.microsoft.com/office/powerpoint/2010/main" val="168352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738433"/>
            <a:ext cx="12192000" cy="1320800"/>
          </a:xfrm>
        </p:spPr>
        <p:txBody>
          <a:bodyPr>
            <a:normAutofit/>
          </a:bodyPr>
          <a:lstStyle/>
          <a:p>
            <a:pPr algn="r"/>
            <a:r>
              <a:rPr lang="fa-IR" sz="2400" dirty="0" smtClean="0">
                <a:solidFill>
                  <a:srgbClr val="0070C0"/>
                </a:solidFill>
              </a:rPr>
              <a:t>استقبال </a:t>
            </a:r>
            <a:r>
              <a:rPr lang="fa-IR" sz="2400" dirty="0">
                <a:solidFill>
                  <a:srgbClr val="0070C0"/>
                </a:solidFill>
              </a:rPr>
              <a:t>مردم از این روش اسکان بیشتر است اما </a:t>
            </a:r>
            <a:r>
              <a:rPr lang="fa-IR" sz="2400" dirty="0" smtClean="0">
                <a:solidFill>
                  <a:srgbClr val="0070C0"/>
                </a:solidFill>
              </a:rPr>
              <a:t>مسئولین به </a:t>
            </a:r>
            <a:r>
              <a:rPr lang="fa-IR" sz="2400" dirty="0">
                <a:solidFill>
                  <a:srgbClr val="0070C0"/>
                </a:solidFill>
              </a:rPr>
              <a:t>دلیل مشکلات فوق از این روش </a:t>
            </a:r>
            <a:r>
              <a:rPr lang="fa-IR" sz="2400" dirty="0" smtClean="0">
                <a:solidFill>
                  <a:srgbClr val="0070C0"/>
                </a:solidFill>
              </a:rPr>
              <a:t>پرهیز می </a:t>
            </a:r>
            <a:r>
              <a:rPr lang="fa-IR" sz="2400" dirty="0">
                <a:solidFill>
                  <a:srgbClr val="0070C0"/>
                </a:solidFill>
              </a:rPr>
              <a:t>کنند.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6831" y="220202"/>
            <a:ext cx="8596668" cy="3880773"/>
          </a:xfrm>
        </p:spPr>
        <p:txBody>
          <a:bodyPr/>
          <a:lstStyle/>
          <a:p>
            <a:r>
              <a:rPr lang="fa-IR" dirty="0">
                <a:solidFill>
                  <a:srgbClr val="FF0000"/>
                </a:solidFill>
              </a:rPr>
              <a:t>معایب این روش عبارتند از:</a:t>
            </a:r>
          </a:p>
          <a:p>
            <a:r>
              <a:rPr lang="fa-IR" dirty="0">
                <a:solidFill>
                  <a:schemeClr val="tx1"/>
                </a:solidFill>
              </a:rPr>
              <a:t>•عدم امکان تخمین دقیق جمعیت اسکان داده شده</a:t>
            </a:r>
          </a:p>
          <a:p>
            <a:r>
              <a:rPr lang="fa-IR" dirty="0">
                <a:solidFill>
                  <a:schemeClr val="tx1"/>
                </a:solidFill>
              </a:rPr>
              <a:t>•مشکل مدیریت یکپارچه و منسجم</a:t>
            </a:r>
          </a:p>
          <a:p>
            <a:r>
              <a:rPr lang="fa-IR" dirty="0">
                <a:solidFill>
                  <a:schemeClr val="tx1"/>
                </a:solidFill>
              </a:rPr>
              <a:t>•ارائۀ نامناسب </a:t>
            </a:r>
            <a:r>
              <a:rPr lang="fa-IR" dirty="0" smtClean="0">
                <a:solidFill>
                  <a:schemeClr val="tx1"/>
                </a:solidFill>
              </a:rPr>
              <a:t>خدمات </a:t>
            </a:r>
            <a:r>
              <a:rPr lang="fa-IR" dirty="0">
                <a:solidFill>
                  <a:schemeClr val="tx1"/>
                </a:solidFill>
              </a:rPr>
              <a:t>بهداشتی درمانی و آموزشی</a:t>
            </a:r>
            <a:endParaRPr lang="fa-IR" dirty="0" smtClean="0">
              <a:solidFill>
                <a:schemeClr val="tx1"/>
              </a:solidFill>
            </a:endParaRPr>
          </a:p>
          <a:p>
            <a:r>
              <a:rPr lang="fa-IR" dirty="0">
                <a:solidFill>
                  <a:schemeClr val="tx1"/>
                </a:solidFill>
              </a:rPr>
              <a:t>امکان سوء استفاده در استفادۀ ناعادلانه از منابع</a:t>
            </a:r>
          </a:p>
          <a:p>
            <a:r>
              <a:rPr lang="fa-IR" dirty="0">
                <a:solidFill>
                  <a:schemeClr val="tx1"/>
                </a:solidFill>
              </a:rPr>
              <a:t>•هزینۀ تأمین امنیت بالا</a:t>
            </a:r>
          </a:p>
          <a:p>
            <a:r>
              <a:rPr lang="fa-IR" dirty="0">
                <a:solidFill>
                  <a:schemeClr val="tx1"/>
                </a:solidFill>
              </a:rPr>
              <a:t>•دشواری استقرار در محل هایی با حجم آوار زیاد</a:t>
            </a:r>
          </a:p>
          <a:p>
            <a:r>
              <a:rPr lang="fa-IR" dirty="0">
                <a:solidFill>
                  <a:schemeClr val="tx1"/>
                </a:solidFill>
              </a:rPr>
              <a:t>•دشواری کار در شهر های متراکم </a:t>
            </a:r>
            <a:r>
              <a:rPr lang="fa-IR" dirty="0" smtClean="0">
                <a:solidFill>
                  <a:schemeClr val="tx1"/>
                </a:solidFill>
              </a:rPr>
              <a:t>(مثل </a:t>
            </a:r>
            <a:r>
              <a:rPr lang="fa-IR" dirty="0">
                <a:solidFill>
                  <a:schemeClr val="tx1"/>
                </a:solidFill>
              </a:rPr>
              <a:t>آپارتمان </a:t>
            </a:r>
            <a:r>
              <a:rPr lang="fa-IR" dirty="0" smtClean="0">
                <a:solidFill>
                  <a:schemeClr val="tx1"/>
                </a:solidFill>
              </a:rPr>
              <a:t>ها)</a:t>
            </a:r>
            <a:endParaRPr lang="fa-IR" dirty="0">
              <a:solidFill>
                <a:schemeClr val="tx1"/>
              </a:solidFill>
            </a:endParaRPr>
          </a:p>
          <a:p>
            <a:r>
              <a:rPr lang="fa-IR" dirty="0">
                <a:solidFill>
                  <a:schemeClr val="tx1"/>
                </a:solidFill>
              </a:rPr>
              <a:t>•عدم تمایل اقشار کم درآمد جهت احداث مکان </a:t>
            </a:r>
            <a:r>
              <a:rPr lang="fa-IR" dirty="0" smtClean="0">
                <a:solidFill>
                  <a:schemeClr val="tx1"/>
                </a:solidFill>
              </a:rPr>
              <a:t>دائم</a:t>
            </a:r>
            <a:endParaRPr lang="fa-I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998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solidFill>
                  <a:schemeClr val="bg2">
                    <a:lumMod val="75000"/>
                  </a:schemeClr>
                </a:solidFill>
              </a:rPr>
              <a:t>ادامه</a:t>
            </a:r>
            <a:r>
              <a:rPr lang="fa-IR" dirty="0" smtClean="0"/>
              <a:t> : روشهای </a:t>
            </a:r>
            <a:r>
              <a:rPr lang="fa-IR" dirty="0"/>
              <a:t>اسکان موقت: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240" y="1930400"/>
            <a:ext cx="12088760" cy="47211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b="1" dirty="0"/>
              <a:t>2 - </a:t>
            </a:r>
            <a:r>
              <a:rPr lang="fa-IR" sz="2400" b="1" dirty="0"/>
              <a:t>روش اردوگاهی یا مجتمع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a-IR" dirty="0" smtClean="0">
                <a:solidFill>
                  <a:schemeClr val="tx1"/>
                </a:solidFill>
              </a:rPr>
              <a:t>اسکان </a:t>
            </a:r>
            <a:r>
              <a:rPr lang="fa-IR" dirty="0">
                <a:solidFill>
                  <a:schemeClr val="tx1"/>
                </a:solidFill>
              </a:rPr>
              <a:t>به روش مجتمع از روش های شناخته شده و متداول می باشد با توجه به تعداد جمعیت </a:t>
            </a:r>
            <a:r>
              <a:rPr lang="fa-IR" dirty="0" smtClean="0">
                <a:solidFill>
                  <a:schemeClr val="tx1"/>
                </a:solidFill>
              </a:rPr>
              <a:t>آسیب دیده </a:t>
            </a:r>
            <a:r>
              <a:rPr lang="fa-IR" dirty="0">
                <a:solidFill>
                  <a:schemeClr val="tx1"/>
                </a:solidFill>
              </a:rPr>
              <a:t>و مدت زمان </a:t>
            </a:r>
            <a:r>
              <a:rPr lang="fa-IR" dirty="0" smtClean="0">
                <a:solidFill>
                  <a:schemeClr val="tx1"/>
                </a:solidFill>
              </a:rPr>
              <a:t>اسکان و </a:t>
            </a:r>
            <a:r>
              <a:rPr lang="fa-IR" dirty="0">
                <a:solidFill>
                  <a:schemeClr val="tx1"/>
                </a:solidFill>
              </a:rPr>
              <a:t>شرایط اقلیمی، منابع موجود و بودجه ممکن است استفاده از ساختمان </a:t>
            </a:r>
            <a:r>
              <a:rPr lang="fa-IR" dirty="0" smtClean="0">
                <a:solidFill>
                  <a:schemeClr val="tx1"/>
                </a:solidFill>
              </a:rPr>
              <a:t>ها،استفاده </a:t>
            </a:r>
            <a:r>
              <a:rPr lang="fa-IR" dirty="0">
                <a:solidFill>
                  <a:schemeClr val="tx1"/>
                </a:solidFill>
              </a:rPr>
              <a:t>از چادر، استفاده از سازه های </a:t>
            </a:r>
            <a:r>
              <a:rPr lang="fa-IR" dirty="0" smtClean="0">
                <a:solidFill>
                  <a:schemeClr val="tx1"/>
                </a:solidFill>
              </a:rPr>
              <a:t>پیش ساخته </a:t>
            </a:r>
            <a:r>
              <a:rPr lang="fa-IR" dirty="0">
                <a:solidFill>
                  <a:schemeClr val="tx1"/>
                </a:solidFill>
              </a:rPr>
              <a:t>شده نظیر کانکس برای این </a:t>
            </a:r>
            <a:r>
              <a:rPr lang="fa-IR" dirty="0" smtClean="0">
                <a:solidFill>
                  <a:schemeClr val="tx1"/>
                </a:solidFill>
              </a:rPr>
              <a:t>منظور،بکار </a:t>
            </a:r>
            <a:r>
              <a:rPr lang="fa-IR" dirty="0">
                <a:solidFill>
                  <a:schemeClr val="tx1"/>
                </a:solidFill>
              </a:rPr>
              <a:t>گرفته شود.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a-IR" dirty="0" smtClean="0">
                <a:solidFill>
                  <a:schemeClr val="tx1"/>
                </a:solidFill>
              </a:rPr>
              <a:t>سکونتگاه های </a:t>
            </a:r>
            <a:r>
              <a:rPr lang="fa-IR" dirty="0">
                <a:solidFill>
                  <a:schemeClr val="tx1"/>
                </a:solidFill>
              </a:rPr>
              <a:t>گروهی در اردوگاه های اسکان موقت تنها راه پاسخگویی نیست. اما این به عنوان </a:t>
            </a:r>
            <a:r>
              <a:rPr lang="fa-IR" dirty="0" smtClean="0">
                <a:solidFill>
                  <a:schemeClr val="tx1"/>
                </a:solidFill>
              </a:rPr>
              <a:t>راه حل </a:t>
            </a:r>
            <a:r>
              <a:rPr lang="fa-IR" dirty="0">
                <a:solidFill>
                  <a:schemeClr val="tx1"/>
                </a:solidFill>
              </a:rPr>
              <a:t>اصلی در </a:t>
            </a:r>
            <a:r>
              <a:rPr lang="fa-IR" dirty="0" smtClean="0">
                <a:solidFill>
                  <a:schemeClr val="tx1"/>
                </a:solidFill>
              </a:rPr>
              <a:t>شرایطی است </a:t>
            </a:r>
            <a:r>
              <a:rPr lang="fa-IR" dirty="0">
                <a:solidFill>
                  <a:schemeClr val="tx1"/>
                </a:solidFill>
              </a:rPr>
              <a:t>که امنیت خانواده های تک افتاده در خطر است و یا خدمات </a:t>
            </a:r>
            <a:r>
              <a:rPr lang="fa-IR" dirty="0" smtClean="0">
                <a:solidFill>
                  <a:schemeClr val="tx1"/>
                </a:solidFill>
              </a:rPr>
              <a:t>ضروری مثل </a:t>
            </a:r>
            <a:r>
              <a:rPr lang="fa-IR" dirty="0">
                <a:solidFill>
                  <a:schemeClr val="tx1"/>
                </a:solidFill>
              </a:rPr>
              <a:t>آب و غذا محدود می باشد</a:t>
            </a:r>
            <a:r>
              <a:rPr lang="fa-IR" dirty="0" smtClean="0">
                <a:solidFill>
                  <a:schemeClr val="tx1"/>
                </a:solidFill>
              </a:rPr>
              <a:t>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a-IR" dirty="0" smtClean="0">
                <a:solidFill>
                  <a:schemeClr val="tx1"/>
                </a:solidFill>
              </a:rPr>
              <a:t> </a:t>
            </a:r>
            <a:r>
              <a:rPr lang="fa-IR" b="1" dirty="0">
                <a:solidFill>
                  <a:schemeClr val="tx1"/>
                </a:solidFill>
              </a:rPr>
              <a:t>استفاده از اردوگاه های </a:t>
            </a:r>
            <a:r>
              <a:rPr lang="fa-IR" b="1" dirty="0" smtClean="0">
                <a:solidFill>
                  <a:schemeClr val="tx1"/>
                </a:solidFill>
              </a:rPr>
              <a:t>موجود </a:t>
            </a:r>
            <a:r>
              <a:rPr lang="fa-IR" dirty="0" smtClean="0">
                <a:solidFill>
                  <a:schemeClr val="tx1"/>
                </a:solidFill>
              </a:rPr>
              <a:t>و </a:t>
            </a:r>
            <a:r>
              <a:rPr lang="fa-IR" b="1" dirty="0" smtClean="0">
                <a:solidFill>
                  <a:schemeClr val="tx1"/>
                </a:solidFill>
              </a:rPr>
              <a:t>ساختمان </a:t>
            </a:r>
            <a:r>
              <a:rPr lang="fa-IR" b="1" dirty="0">
                <a:solidFill>
                  <a:schemeClr val="tx1"/>
                </a:solidFill>
              </a:rPr>
              <a:t>های عمومی موجود </a:t>
            </a:r>
            <a:r>
              <a:rPr lang="fa-IR" dirty="0" smtClean="0">
                <a:solidFill>
                  <a:schemeClr val="tx1"/>
                </a:solidFill>
              </a:rPr>
              <a:t>باعث حفاظت </a:t>
            </a:r>
            <a:r>
              <a:rPr lang="fa-IR" dirty="0">
                <a:solidFill>
                  <a:schemeClr val="tx1"/>
                </a:solidFill>
              </a:rPr>
              <a:t>موقت در شرایط بد آب و هوایی می شود و </a:t>
            </a:r>
            <a:r>
              <a:rPr lang="fa-IR" dirty="0" smtClean="0">
                <a:solidFill>
                  <a:schemeClr val="tx1"/>
                </a:solidFill>
              </a:rPr>
              <a:t>بخصوص </a:t>
            </a:r>
            <a:r>
              <a:rPr lang="fa-IR" dirty="0">
                <a:solidFill>
                  <a:schemeClr val="tx1"/>
                </a:solidFill>
              </a:rPr>
              <a:t>در آب و هوای سرد که </a:t>
            </a:r>
            <a:r>
              <a:rPr lang="fa-IR" dirty="0" smtClean="0">
                <a:solidFill>
                  <a:schemeClr val="tx1"/>
                </a:solidFill>
              </a:rPr>
              <a:t>محدودیت منابع </a:t>
            </a:r>
            <a:r>
              <a:rPr lang="fa-IR" dirty="0">
                <a:solidFill>
                  <a:schemeClr val="tx1"/>
                </a:solidFill>
              </a:rPr>
              <a:t>گرمازا در اقامتگاه انفرادی وجود دارد ترجیح داده می شود.</a:t>
            </a:r>
          </a:p>
        </p:txBody>
      </p:sp>
    </p:spTree>
    <p:extLst>
      <p:ext uri="{BB962C8B-B14F-4D97-AF65-F5344CB8AC3E}">
        <p14:creationId xmlns:p14="http://schemas.microsoft.com/office/powerpoint/2010/main" val="422237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b="1" dirty="0"/>
              <a:t>روش اردوگاهی یا مجتمع </a:t>
            </a:r>
            <a:br>
              <a:rPr lang="fa-IR" sz="2800" b="1" dirty="0"/>
            </a:br>
            <a:endParaRPr lang="fa-IR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453" y="1327355"/>
            <a:ext cx="8996515" cy="54126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sz="2000" dirty="0">
                <a:solidFill>
                  <a:srgbClr val="FF0000"/>
                </a:solidFill>
              </a:rPr>
              <a:t>محاسن این روش:</a:t>
            </a:r>
          </a:p>
          <a:p>
            <a:pPr marL="0" indent="0">
              <a:buNone/>
            </a:pPr>
            <a:r>
              <a:rPr lang="fa-IR" dirty="0">
                <a:solidFill>
                  <a:schemeClr val="tx1"/>
                </a:solidFill>
              </a:rPr>
              <a:t>•امکان مدیریت راحت تر</a:t>
            </a:r>
          </a:p>
          <a:p>
            <a:pPr marL="0" indent="0">
              <a:buNone/>
            </a:pPr>
            <a:r>
              <a:rPr lang="fa-IR" dirty="0">
                <a:solidFill>
                  <a:schemeClr val="tx1"/>
                </a:solidFill>
              </a:rPr>
              <a:t>•امکان ارائۀ خدمات بیشتر</a:t>
            </a:r>
          </a:p>
          <a:p>
            <a:pPr marL="0" indent="0">
              <a:buNone/>
            </a:pPr>
            <a:r>
              <a:rPr lang="fa-IR" dirty="0">
                <a:solidFill>
                  <a:schemeClr val="tx1"/>
                </a:solidFill>
              </a:rPr>
              <a:t>•کاهش هزینۀ خدمات و امکانات</a:t>
            </a:r>
          </a:p>
          <a:p>
            <a:pPr marL="0" indent="0">
              <a:buNone/>
            </a:pPr>
            <a:r>
              <a:rPr lang="fa-IR" dirty="0">
                <a:solidFill>
                  <a:schemeClr val="tx1"/>
                </a:solidFill>
              </a:rPr>
              <a:t>•عدم تبدیل به محل اسکان </a:t>
            </a:r>
            <a:r>
              <a:rPr lang="fa-IR" dirty="0" smtClean="0">
                <a:solidFill>
                  <a:schemeClr val="tx1"/>
                </a:solidFill>
              </a:rPr>
              <a:t>دائم</a:t>
            </a:r>
          </a:p>
          <a:p>
            <a:pPr marL="0" indent="0">
              <a:buNone/>
            </a:pPr>
            <a:endParaRPr lang="fa-IR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fa-IR" sz="2000" dirty="0">
                <a:solidFill>
                  <a:srgbClr val="FF0000"/>
                </a:solidFill>
              </a:rPr>
              <a:t>معایب این روش:</a:t>
            </a:r>
          </a:p>
          <a:p>
            <a:pPr marL="0" indent="0">
              <a:buNone/>
            </a:pPr>
            <a:r>
              <a:rPr lang="fa-IR" dirty="0">
                <a:solidFill>
                  <a:schemeClr val="tx1"/>
                </a:solidFill>
              </a:rPr>
              <a:t>•عدم استقبال مردم</a:t>
            </a:r>
          </a:p>
          <a:p>
            <a:pPr marL="0" indent="0">
              <a:buNone/>
            </a:pPr>
            <a:r>
              <a:rPr lang="fa-IR" dirty="0">
                <a:solidFill>
                  <a:schemeClr val="tx1"/>
                </a:solidFill>
              </a:rPr>
              <a:t>•عدم رعایت برخی از حریم های خانوادگی</a:t>
            </a:r>
          </a:p>
          <a:p>
            <a:pPr marL="0" indent="0">
              <a:buNone/>
            </a:pPr>
            <a:r>
              <a:rPr lang="fa-IR" dirty="0">
                <a:solidFill>
                  <a:schemeClr val="tx1"/>
                </a:solidFill>
              </a:rPr>
              <a:t>•افزایش اصطکاک بین خانواده</a:t>
            </a:r>
          </a:p>
          <a:p>
            <a:pPr marL="0" indent="0">
              <a:buNone/>
            </a:pPr>
            <a:r>
              <a:rPr lang="fa-IR" dirty="0">
                <a:solidFill>
                  <a:schemeClr val="tx1"/>
                </a:solidFill>
              </a:rPr>
              <a:t>•افزایش نارضایتی از تبعیض های احتمالی</a:t>
            </a:r>
          </a:p>
          <a:p>
            <a:pPr marL="0" indent="0">
              <a:buNone/>
            </a:pPr>
            <a:r>
              <a:rPr lang="fa-IR" dirty="0">
                <a:solidFill>
                  <a:schemeClr val="tx1"/>
                </a:solidFill>
              </a:rPr>
              <a:t>•</a:t>
            </a:r>
            <a:r>
              <a:rPr lang="fa-IR" dirty="0" smtClean="0">
                <a:solidFill>
                  <a:schemeClr val="tx1"/>
                </a:solidFill>
              </a:rPr>
              <a:t>تاثیر </a:t>
            </a:r>
            <a:r>
              <a:rPr lang="fa-IR" dirty="0">
                <a:solidFill>
                  <a:schemeClr val="tx1"/>
                </a:solidFill>
              </a:rPr>
              <a:t>منفی حضور افراد غیر موجه بر </a:t>
            </a:r>
            <a:r>
              <a:rPr lang="fa-IR" dirty="0" smtClean="0">
                <a:solidFill>
                  <a:schemeClr val="tx1"/>
                </a:solidFill>
              </a:rPr>
              <a:t>ساکنین </a:t>
            </a:r>
            <a:r>
              <a:rPr lang="fa-IR" sz="1600" dirty="0" smtClean="0">
                <a:solidFill>
                  <a:schemeClr val="tx1"/>
                </a:solidFill>
              </a:rPr>
              <a:t>( </a:t>
            </a:r>
            <a:r>
              <a:rPr lang="fa-IR" sz="1600" dirty="0">
                <a:solidFill>
                  <a:schemeClr val="tx1"/>
                </a:solidFill>
              </a:rPr>
              <a:t>معتادین به </a:t>
            </a:r>
            <a:r>
              <a:rPr lang="fa-IR" sz="1600" dirty="0" smtClean="0">
                <a:solidFill>
                  <a:schemeClr val="tx1"/>
                </a:solidFill>
              </a:rPr>
              <a:t>مواد </a:t>
            </a:r>
            <a:r>
              <a:rPr lang="fa-IR" sz="1600" dirty="0">
                <a:solidFill>
                  <a:schemeClr val="tx1"/>
                </a:solidFill>
              </a:rPr>
              <a:t>مخدر، الکل، اوباش، مبتلایان </a:t>
            </a:r>
            <a:r>
              <a:rPr lang="fa-IR" sz="1600" dirty="0" smtClean="0">
                <a:solidFill>
                  <a:schemeClr val="tx1"/>
                </a:solidFill>
              </a:rPr>
              <a:t>به بیماری </a:t>
            </a:r>
            <a:r>
              <a:rPr lang="fa-IR" sz="1600" dirty="0">
                <a:solidFill>
                  <a:schemeClr val="tx1"/>
                </a:solidFill>
              </a:rPr>
              <a:t>های </a:t>
            </a:r>
            <a:r>
              <a:rPr lang="fa-IR" sz="1600" dirty="0" smtClean="0">
                <a:solidFill>
                  <a:schemeClr val="tx1"/>
                </a:solidFill>
              </a:rPr>
              <a:t>خاص)</a:t>
            </a:r>
            <a:endParaRPr lang="fa-IR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898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609600"/>
            <a:ext cx="10545097" cy="1320800"/>
          </a:xfrm>
        </p:spPr>
        <p:txBody>
          <a:bodyPr>
            <a:normAutofit/>
          </a:bodyPr>
          <a:lstStyle/>
          <a:p>
            <a:r>
              <a:rPr lang="fa-IR" dirty="0">
                <a:solidFill>
                  <a:schemeClr val="accent2">
                    <a:lumMod val="50000"/>
                  </a:schemeClr>
                </a:solidFill>
              </a:rPr>
              <a:t>نمونه یک اسکان اردوگاهی در ساختمان مقاوم مدرسه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11590" y="1740310"/>
            <a:ext cx="7728155" cy="4999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642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6483" y="550607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fa-IR" sz="3200" dirty="0" smtClean="0">
                <a:solidFill>
                  <a:schemeClr val="accent2">
                    <a:lumMod val="50000"/>
                  </a:schemeClr>
                </a:solidFill>
              </a:rPr>
              <a:t>فاکتورهای اولیه در انتخاب محل اسکان:</a:t>
            </a:r>
            <a:endParaRPr lang="fa-IR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6413" y="1762384"/>
            <a:ext cx="10515600" cy="4697411"/>
          </a:xfrm>
        </p:spPr>
        <p:txBody>
          <a:bodyPr>
            <a:normAutofit/>
          </a:bodyPr>
          <a:lstStyle/>
          <a:p>
            <a:pPr algn="just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fa-IR" sz="3600" dirty="0" smtClean="0">
                <a:solidFill>
                  <a:srgbClr val="FF0000"/>
                </a:solidFill>
                <a:cs typeface="B Nazanin" panose="00000400000000000000" pitchFamily="2" charset="-78"/>
              </a:rPr>
              <a:t>  امنیت </a:t>
            </a:r>
            <a:r>
              <a:rPr lang="fa-IR" sz="36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،</a:t>
            </a:r>
            <a:r>
              <a:rPr lang="fa-IR" sz="3600" dirty="0" smtClean="0">
                <a:cs typeface="B Nazanin" panose="00000400000000000000" pitchFamily="2" charset="-78"/>
              </a:rPr>
              <a:t> </a:t>
            </a:r>
            <a:r>
              <a:rPr lang="fa-IR" sz="3600" dirty="0">
                <a:solidFill>
                  <a:srgbClr val="FF0000"/>
                </a:solidFill>
                <a:cs typeface="B Nazanin" panose="00000400000000000000" pitchFamily="2" charset="-78"/>
              </a:rPr>
              <a:t>وجود آب مناسب 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و</a:t>
            </a:r>
            <a:r>
              <a:rPr lang="fa-IR" sz="3600" dirty="0">
                <a:cs typeface="B Nazanin" panose="00000400000000000000" pitchFamily="2" charset="-78"/>
              </a:rPr>
              <a:t> </a:t>
            </a:r>
            <a:r>
              <a:rPr lang="fa-IR" sz="3600" dirty="0">
                <a:solidFill>
                  <a:srgbClr val="FF0000"/>
                </a:solidFill>
                <a:cs typeface="B Nazanin" panose="00000400000000000000" pitchFamily="2" charset="-78"/>
              </a:rPr>
              <a:t>شرایط تسهیلات بهداشتی 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سه فاکتور ضروری درانتخاب، تجهیز و یا توسعه محل اسکان می باشد. بنابراین در انتخاب محل اسکان و تجهیزات آن، کارکنان اجرایی بهداشت محیط باید نقش اساسی داشته باشند.</a:t>
            </a:r>
          </a:p>
          <a:p>
            <a:pPr algn="just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fa-IR" sz="3600" dirty="0" smtClean="0">
                <a:solidFill>
                  <a:schemeClr val="tx1"/>
                </a:solidFill>
                <a:cs typeface="B Nazanin" panose="00000400000000000000" pitchFamily="2" charset="-78"/>
              </a:rPr>
              <a:t>   توجه 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به این نکته ضروریست که تغییر محل اسکان و جابجایی آن کاری بسیار مشکل است پس باید پس نقش انتخاب و اجرای اسکان </a:t>
            </a:r>
            <a:r>
              <a:rPr lang="fa-IR" sz="3600" dirty="0" smtClean="0">
                <a:solidFill>
                  <a:schemeClr val="tx1"/>
                </a:solidFill>
                <a:cs typeface="B Nazanin" panose="00000400000000000000" pitchFamily="2" charset="-78"/>
              </a:rPr>
              <a:t>یکبار 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و فقط </a:t>
            </a:r>
            <a:r>
              <a:rPr lang="fa-IR" sz="3600" dirty="0" smtClean="0">
                <a:solidFill>
                  <a:schemeClr val="tx1"/>
                </a:solidFill>
                <a:cs typeface="B Nazanin" panose="00000400000000000000" pitchFamily="2" charset="-78"/>
              </a:rPr>
              <a:t>یکبار 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کاربرد خواهد </a:t>
            </a:r>
            <a:r>
              <a:rPr lang="fa-IR" sz="36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داشت.</a:t>
            </a:r>
          </a:p>
          <a:p>
            <a:pPr marL="0" indent="0">
              <a:buClr>
                <a:schemeClr val="tx1"/>
              </a:buClr>
              <a:buNone/>
            </a:pPr>
            <a:endParaRPr lang="fa-IR" sz="3600" dirty="0" smtClean="0">
              <a:cs typeface="B Nazanin" panose="00000400000000000000" pitchFamily="2" charset="-78"/>
            </a:endParaRP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395072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solidFill>
                  <a:srgbClr val="FF0000"/>
                </a:solidFill>
              </a:rPr>
              <a:t> </a:t>
            </a:r>
            <a:r>
              <a:rPr lang="fa-IR" dirty="0">
                <a:solidFill>
                  <a:srgbClr val="FF0000"/>
                </a:solidFill>
              </a:rPr>
              <a:t>نظارت بر </a:t>
            </a:r>
            <a:r>
              <a:rPr lang="fa-IR" dirty="0" smtClean="0">
                <a:solidFill>
                  <a:srgbClr val="FF0000"/>
                </a:solidFill>
              </a:rPr>
              <a:t>سرپناه اضطراری (چادر):</a:t>
            </a:r>
            <a:r>
              <a:rPr lang="fa-IR" dirty="0">
                <a:solidFill>
                  <a:srgbClr val="FF0000"/>
                </a:solidFill>
              </a:rPr>
              <a:t/>
            </a:r>
            <a:br>
              <a:rPr lang="fa-IR" dirty="0">
                <a:solidFill>
                  <a:srgbClr val="FF0000"/>
                </a:solidFill>
              </a:rPr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930400"/>
            <a:ext cx="9381066" cy="4537027"/>
          </a:xfrm>
        </p:spPr>
        <p:txBody>
          <a:bodyPr/>
          <a:lstStyle/>
          <a:p>
            <a:r>
              <a:rPr lang="fa-IR" sz="2400" dirty="0">
                <a:solidFill>
                  <a:srgbClr val="00B0F0"/>
                </a:solidFill>
              </a:rPr>
              <a:t>نظارت بر رعايت فواصل </a:t>
            </a:r>
            <a:r>
              <a:rPr lang="fa-IR" sz="2400" dirty="0" smtClean="0">
                <a:solidFill>
                  <a:srgbClr val="00B0F0"/>
                </a:solidFill>
              </a:rPr>
              <a:t>چادرها</a:t>
            </a:r>
          </a:p>
          <a:p>
            <a:endParaRPr lang="fa-IR" dirty="0"/>
          </a:p>
          <a:p>
            <a:pPr marL="0" indent="0">
              <a:buNone/>
            </a:pPr>
            <a:r>
              <a:rPr lang="fa-IR" b="1" dirty="0">
                <a:solidFill>
                  <a:schemeClr val="tx1"/>
                </a:solidFill>
              </a:rPr>
              <a:t>سطح </a:t>
            </a:r>
            <a:r>
              <a:rPr lang="fa-IR" b="1" dirty="0" smtClean="0">
                <a:solidFill>
                  <a:schemeClr val="tx1"/>
                </a:solidFill>
              </a:rPr>
              <a:t>مقطع چادر:</a:t>
            </a:r>
            <a:endParaRPr lang="fa-IR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fa-IR" b="1" dirty="0" smtClean="0">
                <a:solidFill>
                  <a:schemeClr val="tx1"/>
                </a:solidFill>
              </a:rPr>
              <a:t>3×4 متر</a:t>
            </a:r>
          </a:p>
          <a:p>
            <a:pPr marL="0" indent="0">
              <a:buNone/>
            </a:pPr>
            <a:endParaRPr lang="fa-IR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fa-IR" b="1" dirty="0">
                <a:solidFill>
                  <a:schemeClr val="tx1"/>
                </a:solidFill>
              </a:rPr>
              <a:t>مساحت مورد نیاز جهت برپايی:</a:t>
            </a:r>
          </a:p>
          <a:p>
            <a:pPr marL="0" indent="0">
              <a:buNone/>
            </a:pPr>
            <a:r>
              <a:rPr lang="fa-IR" b="1" dirty="0" smtClean="0">
                <a:solidFill>
                  <a:schemeClr val="tx1"/>
                </a:solidFill>
              </a:rPr>
              <a:t>8×6 متر</a:t>
            </a:r>
          </a:p>
          <a:p>
            <a:pPr marL="0" indent="0">
              <a:buNone/>
            </a:pPr>
            <a:endParaRPr lang="fa-IR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fa-IR" b="1" dirty="0">
                <a:solidFill>
                  <a:schemeClr val="tx1"/>
                </a:solidFill>
              </a:rPr>
              <a:t>وزن کامل بسته بنذي :</a:t>
            </a:r>
          </a:p>
          <a:p>
            <a:pPr marL="0" indent="0">
              <a:buNone/>
            </a:pPr>
            <a:r>
              <a:rPr lang="fa-IR" b="1" dirty="0">
                <a:solidFill>
                  <a:schemeClr val="tx1"/>
                </a:solidFill>
              </a:rPr>
              <a:t>40 کیلو گرم</a:t>
            </a:r>
          </a:p>
        </p:txBody>
      </p:sp>
    </p:spTree>
    <p:extLst>
      <p:ext uri="{BB962C8B-B14F-4D97-AF65-F5344CB8AC3E}">
        <p14:creationId xmlns:p14="http://schemas.microsoft.com/office/powerpoint/2010/main" val="2486854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08155"/>
            <a:ext cx="11754464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fa-IR" sz="3100" b="1" dirty="0">
                <a:solidFill>
                  <a:schemeClr val="tx1"/>
                </a:solidFill>
              </a:rPr>
              <a:t>مساحت مورد نیاز جهت </a:t>
            </a:r>
            <a:r>
              <a:rPr lang="fa-IR" sz="3100" b="1" dirty="0" smtClean="0">
                <a:solidFill>
                  <a:schemeClr val="tx1"/>
                </a:solidFill>
              </a:rPr>
              <a:t>برپائي </a:t>
            </a:r>
            <a:r>
              <a:rPr lang="fa-IR" sz="3100" b="1" dirty="0">
                <a:solidFill>
                  <a:schemeClr val="tx1"/>
                </a:solidFill>
              </a:rPr>
              <a:t>چادر </a:t>
            </a:r>
            <a:r>
              <a:rPr lang="fa-IR" sz="3100" b="1" dirty="0" smtClean="0">
                <a:solidFill>
                  <a:schemeClr val="tx1"/>
                </a:solidFill>
              </a:rPr>
              <a:t>امدادي</a:t>
            </a:r>
            <a:br>
              <a:rPr lang="fa-IR" sz="3100" b="1" dirty="0" smtClean="0">
                <a:solidFill>
                  <a:schemeClr val="tx1"/>
                </a:solidFill>
              </a:rPr>
            </a:br>
            <a:r>
              <a:rPr lang="fa-IR" b="1" dirty="0"/>
              <a:t/>
            </a:r>
            <a:br>
              <a:rPr lang="fa-IR" b="1" dirty="0"/>
            </a:br>
            <a:r>
              <a:rPr lang="fa-IR" sz="2700" b="1" dirty="0">
                <a:solidFill>
                  <a:schemeClr val="accent2">
                    <a:lumMod val="50000"/>
                  </a:schemeClr>
                </a:solidFill>
              </a:rPr>
              <a:t>ب</a:t>
            </a:r>
            <a:r>
              <a:rPr lang="fa-IR" sz="2700" b="1" dirty="0" smtClean="0">
                <a:solidFill>
                  <a:schemeClr val="accent2">
                    <a:lumMod val="50000"/>
                  </a:schemeClr>
                </a:solidFill>
              </a:rPr>
              <a:t>راي چادر اضطراری فضایی به مساحت 48 متر مربع یعنی </a:t>
            </a:r>
            <a:r>
              <a:rPr lang="fa-IR" sz="2700" b="1" dirty="0">
                <a:solidFill>
                  <a:schemeClr val="accent2">
                    <a:lumMod val="50000"/>
                  </a:schemeClr>
                </a:solidFill>
              </a:rPr>
              <a:t>8×6</a:t>
            </a:r>
            <a:r>
              <a:rPr lang="fa-IR" sz="2700" b="1" dirty="0" smtClean="0">
                <a:solidFill>
                  <a:schemeClr val="accent2">
                    <a:lumMod val="50000"/>
                  </a:schemeClr>
                </a:solidFill>
              </a:rPr>
              <a:t> در نظر میگیریم.</a:t>
            </a:r>
            <a:endParaRPr lang="fa-IR" sz="27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61535" y="1874389"/>
            <a:ext cx="5841380" cy="4683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262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1413" y="565355"/>
            <a:ext cx="8596668" cy="1320800"/>
          </a:xfrm>
        </p:spPr>
        <p:txBody>
          <a:bodyPr/>
          <a:lstStyle/>
          <a:p>
            <a:pPr algn="ctr"/>
            <a:r>
              <a:rPr lang="fa-IR" sz="3200" b="1" i="1" dirty="0">
                <a:solidFill>
                  <a:srgbClr val="FF0000"/>
                </a:solidFill>
              </a:rPr>
              <a:t>اردوهای چادری:</a:t>
            </a:r>
            <a:r>
              <a:rPr lang="fa-IR" b="1" dirty="0">
                <a:cs typeface="B Nazanin" panose="00000400000000000000" pitchFamily="2" charset="-78"/>
              </a:rPr>
              <a:t/>
            </a:r>
            <a:br>
              <a:rPr lang="fa-IR" b="1" dirty="0">
                <a:cs typeface="B Nazanin" panose="00000400000000000000" pitchFamily="2" charset="-78"/>
              </a:rPr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" y="2160589"/>
            <a:ext cx="11459497" cy="3880773"/>
          </a:xfrm>
        </p:spPr>
        <p:txBody>
          <a:bodyPr>
            <a:normAutofit/>
          </a:bodyPr>
          <a:lstStyle/>
          <a:p>
            <a:pPr algn="just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fa-IR" sz="2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 جهت سهولت اعمال مدیریت و جلو گیری از بیمار های واگیر دار باید از ایجاد اردوهای  بزرگ اجتناب کرد و یا آنها را به واحدهای مستقل  کوچکتر که در هر یک  بیش از 1000 نفر نباشد تقسیم کرد.</a:t>
            </a: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 ( 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با در نظر گرفتن بعد خانوار 4 نفره تعداد چادر از 250 تخته بیشتر نباشد.)</a:t>
            </a:r>
          </a:p>
          <a:p>
            <a:pPr algn="just">
              <a:lnSpc>
                <a:spcPct val="13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fa-IR" sz="2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اردوهای چادری باید به دو قسمت مسکونی و خدماتی در نظر گرفته شوند و از لحاظ موقعیت قرار گرفتن </a:t>
            </a:r>
            <a:r>
              <a:rPr lang="fa-IR" sz="2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اردو </a:t>
            </a:r>
            <a:r>
              <a:rPr lang="ar-SA" sz="2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نحوه </a:t>
            </a:r>
            <a:r>
              <a:rPr lang="fa-IR" sz="2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قرارگرفتن چادرها </a:t>
            </a:r>
            <a:r>
              <a:rPr lang="ar-SA" sz="2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توزیع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آب </a:t>
            </a:r>
            <a:r>
              <a:rPr lang="ar-SA" sz="2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ar-SA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جمع </a:t>
            </a:r>
            <a:r>
              <a:rPr lang="fa-IR" sz="2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آ</a:t>
            </a:r>
            <a:r>
              <a:rPr lang="ar-SA" sz="2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وری </a:t>
            </a:r>
            <a:r>
              <a:rPr lang="ar-SA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زباله ها و فضولات </a:t>
            </a:r>
            <a:r>
              <a:rPr lang="ar-SA" sz="2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انسانی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و</a:t>
            </a:r>
            <a:r>
              <a:rPr lang="ar-SA" sz="2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ar-SA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محل </a:t>
            </a:r>
            <a:r>
              <a:rPr lang="ar-SA" sz="2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شستشو</a:t>
            </a:r>
            <a:r>
              <a:rPr lang="fa-IR" sz="2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 نکات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زیر را در نظر </a:t>
            </a:r>
            <a:r>
              <a:rPr lang="fa-IR" sz="2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بگیریم:</a:t>
            </a:r>
            <a:endParaRPr lang="en-US" sz="28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774192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7666" y="162232"/>
            <a:ext cx="8596668" cy="1002890"/>
          </a:xfrm>
        </p:spPr>
        <p:txBody>
          <a:bodyPr>
            <a:normAutofit fontScale="90000"/>
          </a:bodyPr>
          <a:lstStyle/>
          <a:p>
            <a:pPr algn="ctr"/>
            <a:r>
              <a:rPr lang="ar-SA" b="1" i="1" dirty="0">
                <a:solidFill>
                  <a:srgbClr val="FF0000"/>
                </a:solidFill>
              </a:rPr>
              <a:t>موضع </a:t>
            </a:r>
            <a:r>
              <a:rPr lang="fa-IR" b="1" i="1" dirty="0">
                <a:solidFill>
                  <a:srgbClr val="FF0000"/>
                </a:solidFill>
              </a:rPr>
              <a:t> چادرها</a:t>
            </a:r>
            <a:r>
              <a:rPr lang="ar-SA" b="1" i="1" dirty="0">
                <a:solidFill>
                  <a:srgbClr val="FF0000"/>
                </a:solidFill>
              </a:rPr>
              <a:t>:</a:t>
            </a:r>
            <a:r>
              <a:rPr lang="en-US" dirty="0">
                <a:solidFill>
                  <a:srgbClr val="FF0000"/>
                </a:solidFill>
              </a:rPr>
              <a:t/>
            </a:r>
            <a:br>
              <a:rPr lang="en-US" dirty="0">
                <a:solidFill>
                  <a:srgbClr val="FF0000"/>
                </a:solidFill>
              </a:rPr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65123"/>
            <a:ext cx="12192000" cy="5707626"/>
          </a:xfrm>
        </p:spPr>
        <p:txBody>
          <a:bodyPr>
            <a:normAutofit fontScale="47500" lnSpcReduction="20000"/>
          </a:bodyPr>
          <a:lstStyle/>
          <a:p>
            <a:pPr algn="just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ar-SA" sz="3800" b="1" dirty="0">
                <a:solidFill>
                  <a:schemeClr val="tx1"/>
                </a:solidFill>
                <a:cs typeface="B Nazanin" panose="00000400000000000000" pitchFamily="2" charset="-78"/>
              </a:rPr>
              <a:t>- محل زمین اردو در  فاصله معقولی از منبع </a:t>
            </a:r>
            <a:r>
              <a:rPr lang="fa-IR" sz="3800" b="1" dirty="0">
                <a:solidFill>
                  <a:schemeClr val="tx1"/>
                </a:solidFill>
                <a:cs typeface="B Nazanin" panose="00000400000000000000" pitchFamily="2" charset="-78"/>
              </a:rPr>
              <a:t>آ</a:t>
            </a:r>
            <a:r>
              <a:rPr lang="ar-SA" sz="3800" b="1" dirty="0">
                <a:solidFill>
                  <a:schemeClr val="tx1"/>
                </a:solidFill>
                <a:cs typeface="B Nazanin" panose="00000400000000000000" pitchFamily="2" charset="-78"/>
              </a:rPr>
              <a:t>ب سالم و کافی قرار </a:t>
            </a:r>
            <a:r>
              <a:rPr lang="ar-SA" sz="3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بگیرد</a:t>
            </a:r>
            <a:r>
              <a:rPr lang="fa-IR" sz="3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.</a:t>
            </a:r>
            <a:endParaRPr lang="en-US" sz="38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ar-SA" sz="3800" b="1" dirty="0">
                <a:solidFill>
                  <a:schemeClr val="tx1"/>
                </a:solidFill>
                <a:cs typeface="B Nazanin" panose="00000400000000000000" pitchFamily="2" charset="-78"/>
              </a:rPr>
              <a:t>-  از محلهای زاد و ولد پشه و تلنبار های زباله  فاصله داشته </a:t>
            </a:r>
            <a:r>
              <a:rPr lang="ar-SA" sz="3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باشد</a:t>
            </a:r>
            <a:r>
              <a:rPr lang="fa-IR" sz="3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.</a:t>
            </a:r>
            <a:r>
              <a:rPr lang="ar-SA" sz="3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endParaRPr lang="en-US" sz="38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ar-SA" sz="3800" b="1" dirty="0">
                <a:solidFill>
                  <a:schemeClr val="tx1"/>
                </a:solidFill>
                <a:cs typeface="B Nazanin" panose="00000400000000000000" pitchFamily="2" charset="-78"/>
              </a:rPr>
              <a:t>- دسترسی به جاده </a:t>
            </a:r>
            <a:r>
              <a:rPr lang="fa-IR" sz="3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آ</a:t>
            </a:r>
            <a:r>
              <a:rPr lang="ar-SA" sz="3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سان باشد</a:t>
            </a:r>
            <a:r>
              <a:rPr lang="fa-IR" sz="3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.</a:t>
            </a:r>
            <a:endParaRPr lang="en-US" sz="38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ar-SA" sz="3800" b="1" dirty="0">
                <a:solidFill>
                  <a:schemeClr val="tx1"/>
                </a:solidFill>
                <a:cs typeface="B Nazanin" panose="00000400000000000000" pitchFamily="2" charset="-78"/>
              </a:rPr>
              <a:t>- وضع زمین باید </a:t>
            </a:r>
            <a:r>
              <a:rPr lang="ar-SA" sz="3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برا</a:t>
            </a:r>
            <a:r>
              <a:rPr lang="fa-IR" sz="3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ی</a:t>
            </a:r>
            <a:r>
              <a:rPr lang="ar-SA" sz="3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ar-SA" sz="3800" b="1" dirty="0">
                <a:solidFill>
                  <a:schemeClr val="tx1"/>
                </a:solidFill>
                <a:cs typeface="B Nazanin" panose="00000400000000000000" pitchFamily="2" charset="-78"/>
              </a:rPr>
              <a:t>زهکشی آب مناسب باشد و شرایط </a:t>
            </a:r>
            <a:r>
              <a:rPr lang="fa-IR" sz="3800" b="1" dirty="0">
                <a:solidFill>
                  <a:schemeClr val="tx1"/>
                </a:solidFill>
                <a:cs typeface="B Nazanin" panose="00000400000000000000" pitchFamily="2" charset="-78"/>
              </a:rPr>
              <a:t>آ</a:t>
            </a:r>
            <a:r>
              <a:rPr lang="ar-SA" sz="3800" b="1" dirty="0">
                <a:solidFill>
                  <a:schemeClr val="tx1"/>
                </a:solidFill>
                <a:cs typeface="B Nazanin" panose="00000400000000000000" pitchFamily="2" charset="-78"/>
              </a:rPr>
              <a:t>بهای سطحی وزیرزمینی  مورد مطالعه قرار </a:t>
            </a:r>
            <a:r>
              <a:rPr lang="ar-SA" sz="3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بگیرند</a:t>
            </a:r>
            <a:r>
              <a:rPr lang="ar-SA" sz="3800" b="1" dirty="0">
                <a:solidFill>
                  <a:schemeClr val="tx1"/>
                </a:solidFill>
                <a:cs typeface="B Nazanin" panose="00000400000000000000" pitchFamily="2" charset="-78"/>
              </a:rPr>
              <a:t>.</a:t>
            </a:r>
            <a:r>
              <a:rPr lang="ar-SA" sz="29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ar-SA" sz="3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زمین </a:t>
            </a:r>
            <a:r>
              <a:rPr lang="ar-SA" sz="3400" b="1" dirty="0">
                <a:solidFill>
                  <a:schemeClr val="tx1"/>
                </a:solidFill>
                <a:cs typeface="B Nazanin" panose="00000400000000000000" pitchFamily="2" charset="-78"/>
              </a:rPr>
              <a:t>پوشیده از علف مانع بروز گرد و خاک است ولی از بوته ها وگیاهان زاید  که پنا</a:t>
            </a:r>
            <a:r>
              <a:rPr lang="fa-IR" sz="3400" b="1" dirty="0">
                <a:solidFill>
                  <a:schemeClr val="tx1"/>
                </a:solidFill>
                <a:cs typeface="B Nazanin" panose="00000400000000000000" pitchFamily="2" charset="-78"/>
              </a:rPr>
              <a:t>ه</a:t>
            </a:r>
            <a:r>
              <a:rPr lang="ar-SA" sz="3400" b="1" dirty="0">
                <a:solidFill>
                  <a:schemeClr val="tx1"/>
                </a:solidFill>
                <a:cs typeface="B Nazanin" panose="00000400000000000000" pitchFamily="2" charset="-78"/>
              </a:rPr>
              <a:t>گاه </a:t>
            </a:r>
            <a:r>
              <a:rPr lang="ar-SA" sz="3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حشرات</a:t>
            </a:r>
            <a:r>
              <a:rPr lang="fa-IR" sz="3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ar-SA" sz="3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ar-SA" sz="3400" b="1" dirty="0">
                <a:solidFill>
                  <a:schemeClr val="tx1"/>
                </a:solidFill>
                <a:cs typeface="B Nazanin" panose="00000400000000000000" pitchFamily="2" charset="-78"/>
              </a:rPr>
              <a:t>جوندگان </a:t>
            </a:r>
            <a:r>
              <a:rPr lang="ar-SA" sz="3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ar-SA" sz="3400" b="1" dirty="0">
                <a:solidFill>
                  <a:schemeClr val="tx1"/>
                </a:solidFill>
                <a:cs typeface="B Nazanin" panose="00000400000000000000" pitchFamily="2" charset="-78"/>
              </a:rPr>
              <a:t>خزندگان</a:t>
            </a:r>
            <a:r>
              <a:rPr lang="fa-IR" sz="34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ar-SA" sz="3400" b="1" dirty="0">
                <a:solidFill>
                  <a:schemeClr val="tx1"/>
                </a:solidFill>
                <a:cs typeface="B Nazanin" panose="00000400000000000000" pitchFamily="2" charset="-78"/>
              </a:rPr>
              <a:t>و... هستند پرهیز گردد و یا </a:t>
            </a:r>
            <a:r>
              <a:rPr lang="fa-IR" sz="3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آ</a:t>
            </a:r>
            <a:r>
              <a:rPr lang="ar-SA" sz="3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نها </a:t>
            </a:r>
            <a:r>
              <a:rPr lang="ar-SA" sz="3400" b="1" dirty="0">
                <a:solidFill>
                  <a:schemeClr val="tx1"/>
                </a:solidFill>
                <a:cs typeface="B Nazanin" panose="00000400000000000000" pitchFamily="2" charset="-78"/>
              </a:rPr>
              <a:t>را بر طرف </a:t>
            </a:r>
            <a:r>
              <a:rPr lang="ar-SA" sz="3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نمود</a:t>
            </a:r>
            <a:r>
              <a:rPr lang="fa-IR" sz="3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.)</a:t>
            </a:r>
            <a:endParaRPr lang="en-US" sz="34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ar-SA" sz="3800" b="1" dirty="0">
                <a:solidFill>
                  <a:schemeClr val="tx1"/>
                </a:solidFill>
                <a:cs typeface="B Nazanin" panose="00000400000000000000" pitchFamily="2" charset="-78"/>
              </a:rPr>
              <a:t>-از تغیرات شدید جوی محفوظ </a:t>
            </a:r>
            <a:r>
              <a:rPr lang="ar-SA" sz="3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باشد</a:t>
            </a:r>
            <a:r>
              <a:rPr lang="fa-IR" sz="3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.</a:t>
            </a:r>
            <a:r>
              <a:rPr lang="ar-SA" sz="3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( از</a:t>
            </a:r>
            <a:r>
              <a:rPr lang="fa-IR" sz="3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ar-SA" sz="3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دره </a:t>
            </a:r>
            <a:r>
              <a:rPr lang="ar-SA" sz="3400" b="1" dirty="0">
                <a:solidFill>
                  <a:schemeClr val="tx1"/>
                </a:solidFill>
                <a:cs typeface="B Nazanin" panose="00000400000000000000" pitchFamily="2" charset="-78"/>
              </a:rPr>
              <a:t>های باریک ورودخانه های خشک به علت امکان بروز سیل اجتناب شود )</a:t>
            </a:r>
            <a:endParaRPr lang="en-US" sz="34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ar-SA" sz="3800" b="1" dirty="0">
                <a:solidFill>
                  <a:schemeClr val="tx1"/>
                </a:solidFill>
                <a:cs typeface="B Nazanin" panose="00000400000000000000" pitchFamily="2" charset="-78"/>
              </a:rPr>
              <a:t>- از منابع صنعتی و تجاری دور </a:t>
            </a:r>
            <a:r>
              <a:rPr lang="ar-SA" sz="3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باشد</a:t>
            </a:r>
            <a:r>
              <a:rPr lang="fa-IR" sz="3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.</a:t>
            </a:r>
            <a:r>
              <a:rPr lang="ar-SA" sz="3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( </a:t>
            </a:r>
            <a:r>
              <a:rPr lang="ar-SA" sz="3400" b="1" dirty="0">
                <a:solidFill>
                  <a:schemeClr val="tx1"/>
                </a:solidFill>
                <a:cs typeface="B Nazanin" panose="00000400000000000000" pitchFamily="2" charset="-78"/>
              </a:rPr>
              <a:t>به </a:t>
            </a:r>
            <a:r>
              <a:rPr lang="ar-SA" sz="3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دلایل </a:t>
            </a:r>
            <a:r>
              <a:rPr lang="ar-SA" sz="3400" b="1" dirty="0">
                <a:solidFill>
                  <a:schemeClr val="tx1"/>
                </a:solidFill>
                <a:cs typeface="B Nazanin" panose="00000400000000000000" pitchFamily="2" charset="-78"/>
              </a:rPr>
              <a:t>سرو صدا  ، بو </a:t>
            </a:r>
            <a:r>
              <a:rPr lang="ar-SA" sz="3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ar-SA" sz="3400" b="1" dirty="0">
                <a:solidFill>
                  <a:schemeClr val="tx1"/>
                </a:solidFill>
                <a:cs typeface="B Nazanin" panose="00000400000000000000" pitchFamily="2" charset="-78"/>
              </a:rPr>
              <a:t>الودگی هوا  ، تراکم ترافیک و</a:t>
            </a:r>
            <a:r>
              <a:rPr lang="ar-SA" sz="3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...)</a:t>
            </a:r>
            <a:endParaRPr lang="fa-IR" sz="3400" b="1" dirty="0" smtClean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fa-IR" sz="3800" b="1" dirty="0">
                <a:solidFill>
                  <a:schemeClr val="tx1"/>
                </a:solidFill>
                <a:cs typeface="B Nazanin" panose="00000400000000000000" pitchFamily="2" charset="-78"/>
              </a:rPr>
              <a:t>زیر زمین چادر از نظر </a:t>
            </a:r>
            <a:r>
              <a:rPr lang="fa-IR" sz="3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لانه </a:t>
            </a:r>
            <a:r>
              <a:rPr lang="fa-IR" sz="3800" b="1" dirty="0">
                <a:solidFill>
                  <a:schemeClr val="tx1"/>
                </a:solidFill>
                <a:cs typeface="B Nazanin" panose="00000400000000000000" pitchFamily="2" charset="-78"/>
              </a:rPr>
              <a:t>حیوانات کنترل شود</a:t>
            </a:r>
            <a:r>
              <a:rPr lang="fa-IR" sz="3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.</a:t>
            </a:r>
          </a:p>
          <a:p>
            <a:pPr algn="just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fa-IR" sz="3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محلهایی که در معرض کوه و سنگ قرار دارند مناسب نیست.</a:t>
            </a:r>
          </a:p>
          <a:p>
            <a:pPr algn="just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fa-IR" sz="3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محل بدون رطوبت ،بدون گل و لای و حدالامکان خشک باشد.</a:t>
            </a:r>
          </a:p>
          <a:p>
            <a:pPr algn="just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fa-IR" sz="3800" b="1" dirty="0">
                <a:solidFill>
                  <a:schemeClr val="tx1"/>
                </a:solidFill>
                <a:cs typeface="B Nazanin" panose="00000400000000000000" pitchFamily="2" charset="-78"/>
              </a:rPr>
              <a:t>به دور از ارتفاعات ( خطر صاعقه و باد ) و به دور از قرار گرفتن زیر درختان بلند و قطور باشد. </a:t>
            </a:r>
          </a:p>
          <a:p>
            <a:pPr algn="just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fa-IR" sz="3800" b="1" dirty="0">
                <a:solidFill>
                  <a:schemeClr val="tx1"/>
                </a:solidFill>
                <a:cs typeface="B Nazanin" panose="00000400000000000000" pitchFamily="2" charset="-78"/>
              </a:rPr>
              <a:t>به طور ایده آل وجود </a:t>
            </a:r>
            <a:r>
              <a:rPr lang="fa-IR" sz="3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یک شیب </a:t>
            </a:r>
            <a:r>
              <a:rPr lang="fa-IR" sz="3800" b="1" dirty="0">
                <a:solidFill>
                  <a:schemeClr val="tx1"/>
                </a:solidFill>
                <a:cs typeface="B Nazanin" panose="00000400000000000000" pitchFamily="2" charset="-78"/>
              </a:rPr>
              <a:t>4- </a:t>
            </a:r>
            <a:r>
              <a:rPr lang="fa-IR" sz="3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2 درجه برای زه کشی فاضلاب مناسب است.</a:t>
            </a: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477342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>
            <a:reflection blurRad="6350" stA="50000" endA="300" endPos="55500" dist="50800" dir="5400000" sy="-100000" algn="bl" rotWithShape="0"/>
          </a:effectLst>
        </p:spPr>
        <p:txBody>
          <a:bodyPr/>
          <a:lstStyle/>
          <a:p>
            <a:pPr algn="ctr"/>
            <a:r>
              <a:rPr lang="fa-IR" dirty="0"/>
              <a:t>برنامه ريزي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5891" y="1696066"/>
            <a:ext cx="8968111" cy="4448536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fa-IR" sz="2800" b="1" dirty="0">
                <a:solidFill>
                  <a:schemeClr val="tx1"/>
                </a:solidFill>
              </a:rPr>
              <a:t>برنامه ريزي در بحران از مشكل ترين مراحل كار است لذا كارشناسان ستادي بايد توانايي برنامه ريزي داشته و قبلاً اين كار را تمرين كرده باشند</a:t>
            </a:r>
            <a:r>
              <a:rPr lang="fa-IR" sz="2800" b="1" dirty="0" smtClean="0">
                <a:solidFill>
                  <a:schemeClr val="tx1"/>
                </a:solidFill>
              </a:rPr>
              <a:t>.</a:t>
            </a:r>
          </a:p>
          <a:p>
            <a:pPr marL="0" indent="0" algn="just">
              <a:buNone/>
            </a:pPr>
            <a:endParaRPr lang="fa-IR" sz="2800" b="1" dirty="0" smtClean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fa-IR" sz="2800" b="1" dirty="0" smtClean="0">
                <a:solidFill>
                  <a:schemeClr val="tx1"/>
                </a:solidFill>
              </a:rPr>
              <a:t>این </a:t>
            </a:r>
            <a:r>
              <a:rPr lang="fa-IR" sz="2800" b="1" dirty="0">
                <a:solidFill>
                  <a:schemeClr val="tx1"/>
                </a:solidFill>
              </a:rPr>
              <a:t>برنامه باید در سطح استان وشهرستان با توجه به مخاطراتی که احتمال بروز آن در استان می باشد تدوین شود و به صورت ساده برای هر کدام از مخاطرات به صورت ساده به سؤالات </a:t>
            </a:r>
            <a:endParaRPr lang="fa-IR" sz="2800" b="1" dirty="0" smtClean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fa-IR" sz="2800" b="1" dirty="0" smtClean="0">
                <a:solidFill>
                  <a:srgbClr val="FF0000"/>
                </a:solidFill>
              </a:rPr>
              <a:t>چه </a:t>
            </a:r>
            <a:r>
              <a:rPr lang="fa-IR" sz="2800" b="1" dirty="0">
                <a:solidFill>
                  <a:srgbClr val="FF0000"/>
                </a:solidFill>
              </a:rPr>
              <a:t>کسی</a:t>
            </a:r>
            <a:r>
              <a:rPr lang="fa-IR" sz="2800" b="1" dirty="0">
                <a:solidFill>
                  <a:schemeClr val="tx1"/>
                </a:solidFill>
              </a:rPr>
              <a:t>؟ </a:t>
            </a:r>
            <a:endParaRPr lang="fa-IR" sz="2800" b="1" dirty="0" smtClean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fa-IR" sz="2800" b="1" dirty="0" smtClean="0">
                <a:solidFill>
                  <a:srgbClr val="FF0000"/>
                </a:solidFill>
              </a:rPr>
              <a:t>چه </a:t>
            </a:r>
            <a:r>
              <a:rPr lang="fa-IR" sz="2800" b="1" dirty="0">
                <a:solidFill>
                  <a:srgbClr val="FF0000"/>
                </a:solidFill>
              </a:rPr>
              <a:t>زمانی</a:t>
            </a:r>
            <a:r>
              <a:rPr lang="fa-IR" sz="2800" b="1" dirty="0" smtClean="0">
                <a:solidFill>
                  <a:schemeClr val="tx1"/>
                </a:solidFill>
              </a:rPr>
              <a:t>؟</a:t>
            </a:r>
          </a:p>
          <a:p>
            <a:pPr marL="0" indent="0" algn="just">
              <a:buNone/>
            </a:pPr>
            <a:r>
              <a:rPr lang="fa-IR" sz="2800" b="1" dirty="0" smtClean="0">
                <a:solidFill>
                  <a:schemeClr val="tx1"/>
                </a:solidFill>
              </a:rPr>
              <a:t> </a:t>
            </a:r>
            <a:r>
              <a:rPr lang="fa-IR" sz="2800" b="1" dirty="0">
                <a:solidFill>
                  <a:srgbClr val="FF0000"/>
                </a:solidFill>
              </a:rPr>
              <a:t>به چه کاری</a:t>
            </a:r>
            <a:r>
              <a:rPr lang="fa-IR" sz="2800" b="1" dirty="0" smtClean="0">
                <a:solidFill>
                  <a:schemeClr val="tx1"/>
                </a:solidFill>
              </a:rPr>
              <a:t>؟ </a:t>
            </a:r>
            <a:r>
              <a:rPr lang="fa-IR" sz="2800" b="1" dirty="0">
                <a:solidFill>
                  <a:schemeClr val="tx1"/>
                </a:solidFill>
              </a:rPr>
              <a:t>پاسخ دهد.</a:t>
            </a:r>
          </a:p>
          <a:p>
            <a:pPr marL="0" indent="0">
              <a:buNone/>
            </a:pPr>
            <a:endParaRPr lang="fa-IR" dirty="0" smtClean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en-US" sz="5200" b="1" dirty="0" smtClean="0">
                <a:solidFill>
                  <a:srgbClr val="FF0000"/>
                </a:solidFill>
              </a:rPr>
              <a:t>EOP</a:t>
            </a:r>
            <a:endParaRPr lang="fa-I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0478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8999" y="0"/>
            <a:ext cx="8596668" cy="1320800"/>
          </a:xfrm>
        </p:spPr>
        <p:txBody>
          <a:bodyPr/>
          <a:lstStyle/>
          <a:p>
            <a:pPr algn="ctr"/>
            <a:r>
              <a:rPr lang="fa-IR" dirty="0" smtClean="0">
                <a:solidFill>
                  <a:schemeClr val="accent2">
                    <a:lumMod val="75000"/>
                  </a:schemeClr>
                </a:solidFill>
              </a:rPr>
              <a:t>عدم رعایت استاندارد اسکان</a:t>
            </a:r>
            <a:endParaRPr lang="fa-IR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897" y="924827"/>
            <a:ext cx="8288347" cy="5829934"/>
          </a:xfrm>
        </p:spPr>
      </p:pic>
    </p:spTree>
    <p:extLst>
      <p:ext uri="{BB962C8B-B14F-4D97-AF65-F5344CB8AC3E}">
        <p14:creationId xmlns:p14="http://schemas.microsoft.com/office/powerpoint/2010/main" val="473775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2302" y="0"/>
            <a:ext cx="8596668" cy="1320800"/>
          </a:xfrm>
        </p:spPr>
        <p:txBody>
          <a:bodyPr/>
          <a:lstStyle/>
          <a:p>
            <a:pPr algn="ctr"/>
            <a:r>
              <a:rPr lang="fa-IR" dirty="0">
                <a:solidFill>
                  <a:schemeClr val="accent2">
                    <a:lumMod val="75000"/>
                  </a:schemeClr>
                </a:solidFill>
              </a:rPr>
              <a:t>عدم رعایت استاندارد اسکان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334" y="1270000"/>
            <a:ext cx="8596668" cy="5540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554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95332" y="129739"/>
            <a:ext cx="8596668" cy="1320800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56719" y="129739"/>
            <a:ext cx="5132919" cy="672826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6271" y="129739"/>
            <a:ext cx="4999703" cy="6728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610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609600"/>
            <a:ext cx="12064180" cy="1320800"/>
          </a:xfrm>
        </p:spPr>
        <p:txBody>
          <a:bodyPr>
            <a:noAutofit/>
          </a:bodyPr>
          <a:lstStyle/>
          <a:p>
            <a:pPr algn="ctr"/>
            <a:r>
              <a:rPr lang="fa-IR" sz="2000" dirty="0">
                <a:solidFill>
                  <a:srgbClr val="FF0000"/>
                </a:solidFill>
              </a:rPr>
              <a:t>راهکاری به هم‌وطنان </a:t>
            </a:r>
            <a:r>
              <a:rPr lang="fa-IR" sz="2000" dirty="0" smtClean="0">
                <a:solidFill>
                  <a:srgbClr val="FF0000"/>
                </a:solidFill>
              </a:rPr>
              <a:t>زلزله‌زده در مواقع بارانی: </a:t>
            </a:r>
            <a:r>
              <a:rPr lang="fa-IR" sz="2000" dirty="0" smtClean="0">
                <a:solidFill>
                  <a:schemeClr val="tx1"/>
                </a:solidFill>
              </a:rPr>
              <a:t/>
            </a:r>
            <a:br>
              <a:rPr lang="fa-IR" sz="2000" dirty="0" smtClean="0">
                <a:solidFill>
                  <a:schemeClr val="tx1"/>
                </a:solidFill>
              </a:rPr>
            </a:br>
            <a:r>
              <a:rPr lang="fa-IR" sz="2000" dirty="0" smtClean="0">
                <a:solidFill>
                  <a:schemeClr val="tx1"/>
                </a:solidFill>
              </a:rPr>
              <a:t>سه </a:t>
            </a:r>
            <a:r>
              <a:rPr lang="fa-IR" sz="2000" dirty="0">
                <a:solidFill>
                  <a:schemeClr val="tx1"/>
                </a:solidFill>
              </a:rPr>
              <a:t>تصویر مقطع، پرسپکتیو و پلان برای جلوگیری از نفوذ باران به چادرها و هدایت آب باران به خارج از محوطه چادر. 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8930" y="1474839"/>
            <a:ext cx="7521676" cy="5383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20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4720" y="181897"/>
            <a:ext cx="8596668" cy="1320800"/>
          </a:xfrm>
        </p:spPr>
        <p:txBody>
          <a:bodyPr/>
          <a:lstStyle/>
          <a:p>
            <a:pPr algn="ctr"/>
            <a:r>
              <a:rPr lang="ar-SA" b="1" i="1" dirty="0" smtClean="0">
                <a:solidFill>
                  <a:srgbClr val="FF0000"/>
                </a:solidFill>
              </a:rPr>
              <a:t>مساحت</a:t>
            </a:r>
            <a:r>
              <a:rPr lang="fa-IR" b="1" i="1" dirty="0" smtClean="0">
                <a:solidFill>
                  <a:srgbClr val="FF0000"/>
                </a:solidFill>
              </a:rPr>
              <a:t> اردوگاهی</a:t>
            </a:r>
            <a:endParaRPr lang="fa-IR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83110"/>
            <a:ext cx="10531440" cy="5574890"/>
          </a:xfrm>
        </p:spPr>
        <p:txBody>
          <a:bodyPr>
            <a:noAutofit/>
          </a:bodyPr>
          <a:lstStyle/>
          <a:p>
            <a:pPr lvl="0" algn="just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ar-SA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 3 تا 4 هکتار  برای هر 1000 نفر( </a:t>
            </a:r>
            <a:r>
              <a:rPr lang="ar-SA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30</a:t>
            </a:r>
            <a:r>
              <a:rPr lang="fa-IR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ar-SA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تا </a:t>
            </a:r>
            <a:r>
              <a:rPr lang="ar-SA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40 متر مربع برای هر نفر) </a:t>
            </a:r>
            <a:endParaRPr lang="en-US" sz="24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ar-SA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چادرها در دو ردیف و عرض جاده بین </a:t>
            </a:r>
            <a:r>
              <a:rPr lang="fa-IR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آ</a:t>
            </a:r>
            <a:r>
              <a:rPr lang="ar-SA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نها 10</a:t>
            </a:r>
            <a:r>
              <a:rPr lang="fa-IR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 -</a:t>
            </a:r>
            <a:r>
              <a:rPr lang="ar-SA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8 </a:t>
            </a:r>
            <a:r>
              <a:rPr lang="ar-SA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متر باشد</a:t>
            </a:r>
            <a:r>
              <a:rPr lang="fa-IR" sz="2400" dirty="0">
                <a:solidFill>
                  <a:schemeClr val="tx1"/>
                </a:solidFill>
              </a:rPr>
              <a:t> </a:t>
            </a:r>
            <a:r>
              <a:rPr lang="fa-IR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(عرض حداقل 8 متر جهت عبور ماشین آلات نظیر: آمبولانس، آتش نشانی و کامیون)</a:t>
            </a:r>
            <a:endParaRPr lang="en-US" sz="24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ar-SA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فاصله </a:t>
            </a:r>
            <a:r>
              <a:rPr lang="ar-SA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بین چادرها </a:t>
            </a:r>
            <a:r>
              <a:rPr lang="ar-SA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8</a:t>
            </a:r>
            <a:r>
              <a:rPr lang="fa-IR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ar-SA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متر</a:t>
            </a:r>
            <a:r>
              <a:rPr lang="fa-IR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باشدتا مردم بتوانند به راحتی بین آنها رفت و آمد کنند و ضمناً این فضا از گسترش آتش سوزی احتمالی هم جلوگیری می کتد.</a:t>
            </a:r>
            <a:r>
              <a:rPr lang="ar-SA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( در صورت ضرورت این فاصله میتواند به 2 متر تقلیل یابد.)</a:t>
            </a:r>
            <a:r>
              <a:rPr lang="fa-IR" sz="2400" dirty="0">
                <a:solidFill>
                  <a:schemeClr val="tx1"/>
                </a:solidFill>
              </a:rPr>
              <a:t> </a:t>
            </a:r>
            <a:r>
              <a:rPr lang="fa-IR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فاصله بیش از 8 متر باعث اجابت مزاج و دفع مدفوع در </a:t>
            </a:r>
            <a:r>
              <a:rPr lang="fa-IR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اطراف چادرها </a:t>
            </a:r>
            <a:r>
              <a:rPr lang="fa-IR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می </a:t>
            </a:r>
            <a:r>
              <a:rPr lang="fa-IR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گردد.</a:t>
            </a:r>
            <a:endParaRPr lang="en-US" sz="24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just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ar-SA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حداقل فاصله بین میخ چادرها و لبه جاده 2 متر باشد.</a:t>
            </a:r>
            <a:endParaRPr lang="en-US" sz="24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just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ar-SA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حداقل مساحت کف چادر 3 متر مربع برای هر نفر</a:t>
            </a:r>
            <a:endParaRPr lang="en-US" sz="24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ar-SA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تهویه طبیعی برای چادرها باید در نظر گرفت</a:t>
            </a:r>
            <a:r>
              <a:rPr lang="fa-IR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ar-SA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برای مقابله با هوای سرد باید بخاری نفتی یا وسایل گرم کننده دیگر تهیه ، و طرز استفاده از آنها را به افراد </a:t>
            </a:r>
            <a:r>
              <a:rPr lang="ar-SA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آموخت</a:t>
            </a:r>
            <a:r>
              <a:rPr lang="fa-IR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.</a:t>
            </a:r>
            <a:r>
              <a:rPr lang="ar-SA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endParaRPr lang="en-US" sz="24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0" indent="0">
              <a:buClr>
                <a:srgbClr val="FF0000"/>
              </a:buClr>
              <a:buNone/>
            </a:pPr>
            <a:endParaRPr lang="fa-IR" sz="2800" dirty="0"/>
          </a:p>
        </p:txBody>
      </p:sp>
    </p:spTree>
    <p:extLst>
      <p:ext uri="{BB962C8B-B14F-4D97-AF65-F5344CB8AC3E}">
        <p14:creationId xmlns:p14="http://schemas.microsoft.com/office/powerpoint/2010/main" val="3647602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5189" y="74100"/>
            <a:ext cx="8596668" cy="1320800"/>
          </a:xfrm>
        </p:spPr>
        <p:txBody>
          <a:bodyPr/>
          <a:lstStyle/>
          <a:p>
            <a:pPr algn="ctr"/>
            <a:r>
              <a:rPr lang="fa-IR" dirty="0" smtClean="0">
                <a:solidFill>
                  <a:schemeClr val="accent2">
                    <a:lumMod val="75000"/>
                  </a:schemeClr>
                </a:solidFill>
              </a:rPr>
              <a:t>اسکان منظم با فواصل کم</a:t>
            </a:r>
            <a:endParaRPr lang="fa-IR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1020" y="878706"/>
            <a:ext cx="9085005" cy="5330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32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b="1" i="1" dirty="0">
                <a:solidFill>
                  <a:srgbClr val="FF0000"/>
                </a:solidFill>
              </a:rPr>
              <a:t>توزیع </a:t>
            </a:r>
            <a:r>
              <a:rPr lang="fa-IR" b="1" i="1" dirty="0">
                <a:solidFill>
                  <a:srgbClr val="FF0000"/>
                </a:solidFill>
              </a:rPr>
              <a:t>آ</a:t>
            </a:r>
            <a:r>
              <a:rPr lang="ar-SA" b="1" i="1" dirty="0" smtClean="0">
                <a:solidFill>
                  <a:srgbClr val="FF0000"/>
                </a:solidFill>
              </a:rPr>
              <a:t>ب</a:t>
            </a:r>
            <a:r>
              <a:rPr lang="fa-IR" b="1" i="1" dirty="0" smtClean="0">
                <a:solidFill>
                  <a:srgbClr val="FF0000"/>
                </a:solidFill>
              </a:rPr>
              <a:t> اردوگاهی</a:t>
            </a:r>
            <a:r>
              <a:rPr lang="en-US" dirty="0">
                <a:solidFill>
                  <a:srgbClr val="FF0000"/>
                </a:solidFill>
              </a:rPr>
              <a:t/>
            </a:r>
            <a:br>
              <a:rPr lang="en-US" dirty="0">
                <a:solidFill>
                  <a:srgbClr val="FF0000"/>
                </a:solidFill>
              </a:rPr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166375"/>
            <a:ext cx="10265969" cy="4110962"/>
          </a:xfrm>
        </p:spPr>
        <p:txBody>
          <a:bodyPr>
            <a:normAutofit/>
          </a:bodyPr>
          <a:lstStyle/>
          <a:p>
            <a:pPr algn="just">
              <a:lnSpc>
                <a:spcPct val="200000"/>
              </a:lnSpc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ar-SA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- جایی که </a:t>
            </a:r>
            <a:r>
              <a:rPr lang="fa-IR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آ</a:t>
            </a:r>
            <a:r>
              <a:rPr lang="ar-SA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ب </a:t>
            </a:r>
            <a:r>
              <a:rPr lang="ar-SA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لوله کشی در دسترس نیست  باید  مخزن آب در دو طرف </a:t>
            </a:r>
            <a:r>
              <a:rPr lang="ar-SA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جاد</a:t>
            </a:r>
            <a:r>
              <a:rPr lang="fa-IR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ه</a:t>
            </a:r>
            <a:r>
              <a:rPr lang="ar-SA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ar-SA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در نظر </a:t>
            </a:r>
            <a:r>
              <a:rPr lang="ar-SA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گرفت</a:t>
            </a:r>
            <a:r>
              <a:rPr lang="fa-IR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.</a:t>
            </a:r>
            <a:endParaRPr lang="en-US" sz="24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>
              <a:lnSpc>
                <a:spcPct val="200000"/>
              </a:lnSpc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ar-SA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- حداقل ظرفیت مخازن  توزیع </a:t>
            </a:r>
            <a:r>
              <a:rPr lang="fa-IR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آ</a:t>
            </a:r>
            <a:r>
              <a:rPr lang="ar-SA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ب </a:t>
            </a:r>
            <a:r>
              <a:rPr lang="ar-SA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200 </a:t>
            </a:r>
            <a:r>
              <a:rPr lang="ar-SA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لیتر</a:t>
            </a:r>
            <a:endParaRPr lang="en-US" sz="24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>
              <a:lnSpc>
                <a:spcPct val="200000"/>
              </a:lnSpc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ar-SA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-  مخزن </a:t>
            </a:r>
            <a:r>
              <a:rPr lang="fa-IR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آ</a:t>
            </a:r>
            <a:r>
              <a:rPr lang="ar-SA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ب </a:t>
            </a:r>
            <a:r>
              <a:rPr lang="ar-SA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در </a:t>
            </a:r>
            <a:r>
              <a:rPr lang="ar-SA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جایی </a:t>
            </a:r>
            <a:r>
              <a:rPr lang="ar-SA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قرار بگیرد که ساکنین بیش از 100 متر پیاده روی نکنند0</a:t>
            </a:r>
            <a:endParaRPr lang="en-US" sz="24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0" indent="0">
              <a:buNone/>
            </a:pPr>
            <a:endParaRPr lang="fa-IR" sz="2800" dirty="0"/>
          </a:p>
        </p:txBody>
      </p:sp>
    </p:spTree>
    <p:extLst>
      <p:ext uri="{BB962C8B-B14F-4D97-AF65-F5344CB8AC3E}">
        <p14:creationId xmlns:p14="http://schemas.microsoft.com/office/powerpoint/2010/main" val="514590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8715" y="476864"/>
            <a:ext cx="8596668" cy="1320800"/>
          </a:xfrm>
        </p:spPr>
        <p:txBody>
          <a:bodyPr/>
          <a:lstStyle/>
          <a:p>
            <a:pPr algn="ctr"/>
            <a:r>
              <a:rPr lang="ar-SA" b="1" i="1" dirty="0">
                <a:solidFill>
                  <a:srgbClr val="FF0000"/>
                </a:solidFill>
              </a:rPr>
              <a:t>زباله </a:t>
            </a:r>
            <a:r>
              <a:rPr lang="ar-SA" b="1" i="1" dirty="0" smtClean="0">
                <a:solidFill>
                  <a:srgbClr val="FF0000"/>
                </a:solidFill>
              </a:rPr>
              <a:t>ه</a:t>
            </a:r>
            <a:r>
              <a:rPr lang="fa-IR" b="1" i="1" dirty="0" smtClean="0">
                <a:solidFill>
                  <a:srgbClr val="FF0000"/>
                </a:solidFill>
              </a:rPr>
              <a:t>ای اردوگاهی</a:t>
            </a:r>
            <a:r>
              <a:rPr lang="en-US" dirty="0">
                <a:solidFill>
                  <a:srgbClr val="FF0000"/>
                </a:solidFill>
              </a:rPr>
              <a:t/>
            </a:r>
            <a:br>
              <a:rPr lang="en-US" dirty="0">
                <a:solidFill>
                  <a:srgbClr val="FF0000"/>
                </a:solidFill>
              </a:rPr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3" y="2160589"/>
            <a:ext cx="9688049" cy="3880773"/>
          </a:xfrm>
        </p:spPr>
        <p:txBody>
          <a:bodyPr/>
          <a:lstStyle/>
          <a:p>
            <a:pPr lvl="0"/>
            <a:r>
              <a:rPr lang="ar-SA" b="1" i="1" dirty="0" smtClean="0">
                <a:solidFill>
                  <a:schemeClr val="tx1"/>
                </a:solidFill>
              </a:rPr>
              <a:t>ظرف </a:t>
            </a:r>
            <a:r>
              <a:rPr lang="ar-SA" b="1" i="1" dirty="0">
                <a:solidFill>
                  <a:schemeClr val="tx1"/>
                </a:solidFill>
              </a:rPr>
              <a:t>فلزی با درب محکم   ،  با ظرفیت 50 تا 100 لیتر برای هر 4</a:t>
            </a:r>
            <a:r>
              <a:rPr lang="fa-IR" b="1" i="1" dirty="0">
                <a:solidFill>
                  <a:schemeClr val="tx1"/>
                </a:solidFill>
              </a:rPr>
              <a:t> </a:t>
            </a:r>
            <a:r>
              <a:rPr lang="ar-SA" b="1" i="1" dirty="0">
                <a:solidFill>
                  <a:schemeClr val="tx1"/>
                </a:solidFill>
              </a:rPr>
              <a:t>تا 8 چادر (25 تا 50 نفر)</a:t>
            </a:r>
            <a:endParaRPr lang="en-US" dirty="0">
              <a:solidFill>
                <a:schemeClr val="tx1"/>
              </a:solidFill>
            </a:endParaRP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9488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1084" y="639097"/>
            <a:ext cx="8596668" cy="1320800"/>
          </a:xfrm>
        </p:spPr>
        <p:txBody>
          <a:bodyPr/>
          <a:lstStyle/>
          <a:p>
            <a:pPr algn="ctr"/>
            <a:r>
              <a:rPr lang="ar-SA" b="1" i="1" dirty="0">
                <a:solidFill>
                  <a:srgbClr val="FF0000"/>
                </a:solidFill>
              </a:rPr>
              <a:t>مستراح </a:t>
            </a:r>
            <a:r>
              <a:rPr lang="ar-SA" b="1" i="1" dirty="0" smtClean="0">
                <a:solidFill>
                  <a:srgbClr val="FF0000"/>
                </a:solidFill>
              </a:rPr>
              <a:t>ها</a:t>
            </a:r>
            <a:r>
              <a:rPr lang="fa-IR" b="1" i="1" dirty="0" smtClean="0">
                <a:solidFill>
                  <a:srgbClr val="FF0000"/>
                </a:solidFill>
              </a:rPr>
              <a:t>ی اردوگاهی</a:t>
            </a:r>
            <a:r>
              <a:rPr lang="en-US" dirty="0">
                <a:solidFill>
                  <a:srgbClr val="FF0000"/>
                </a:solidFill>
              </a:rPr>
              <a:t/>
            </a:r>
            <a:br>
              <a:rPr lang="en-US" dirty="0">
                <a:solidFill>
                  <a:srgbClr val="FF0000"/>
                </a:solidFill>
              </a:rPr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7483" y="2160589"/>
            <a:ext cx="10323871" cy="3880773"/>
          </a:xfrm>
        </p:spPr>
        <p:txBody>
          <a:bodyPr/>
          <a:lstStyle/>
          <a:p>
            <a:pPr lvl="0">
              <a:lnSpc>
                <a:spcPct val="250000"/>
              </a:lnSpc>
              <a:buClr>
                <a:srgbClr val="FF0000"/>
              </a:buClr>
            </a:pPr>
            <a:r>
              <a:rPr lang="ar-SA" b="1" i="1" dirty="0" smtClean="0">
                <a:solidFill>
                  <a:schemeClr val="tx1"/>
                </a:solidFill>
              </a:rPr>
              <a:t>مستراح </a:t>
            </a:r>
            <a:r>
              <a:rPr lang="ar-SA" b="1" i="1" dirty="0">
                <a:solidFill>
                  <a:schemeClr val="tx1"/>
                </a:solidFill>
              </a:rPr>
              <a:t>ها یا سایر محلهای </a:t>
            </a:r>
            <a:r>
              <a:rPr lang="ar-SA" b="1" i="1" dirty="0" smtClean="0">
                <a:solidFill>
                  <a:schemeClr val="tx1"/>
                </a:solidFill>
              </a:rPr>
              <a:t>مشابه دفع </a:t>
            </a:r>
            <a:r>
              <a:rPr lang="ar-SA" b="1" i="1" dirty="0">
                <a:solidFill>
                  <a:schemeClr val="tx1"/>
                </a:solidFill>
              </a:rPr>
              <a:t>مدفوع باید در بلوک </a:t>
            </a:r>
            <a:r>
              <a:rPr lang="ar-SA" b="1" i="1" dirty="0" smtClean="0">
                <a:solidFill>
                  <a:schemeClr val="tx1"/>
                </a:solidFill>
              </a:rPr>
              <a:t>ها</a:t>
            </a:r>
            <a:r>
              <a:rPr lang="fa-IR" b="1" i="1" dirty="0" smtClean="0">
                <a:solidFill>
                  <a:schemeClr val="tx1"/>
                </a:solidFill>
              </a:rPr>
              <a:t>ی</a:t>
            </a:r>
            <a:r>
              <a:rPr lang="ar-SA" b="1" i="1" dirty="0" smtClean="0">
                <a:solidFill>
                  <a:schemeClr val="tx1"/>
                </a:solidFill>
              </a:rPr>
              <a:t>ی </a:t>
            </a:r>
            <a:r>
              <a:rPr lang="ar-SA" b="1" i="1" dirty="0">
                <a:solidFill>
                  <a:schemeClr val="tx1"/>
                </a:solidFill>
              </a:rPr>
              <a:t>در پشت چادرها تعبیه </a:t>
            </a:r>
            <a:r>
              <a:rPr lang="ar-SA" b="1" i="1" dirty="0" smtClean="0">
                <a:solidFill>
                  <a:schemeClr val="tx1"/>
                </a:solidFill>
              </a:rPr>
              <a:t>شود</a:t>
            </a:r>
            <a:r>
              <a:rPr lang="fa-IR" b="1" i="1" dirty="0" smtClean="0">
                <a:solidFill>
                  <a:schemeClr val="tx1"/>
                </a:solidFill>
              </a:rPr>
              <a:t> </a:t>
            </a:r>
            <a:endParaRPr lang="en-US" dirty="0">
              <a:solidFill>
                <a:schemeClr val="tx1"/>
              </a:solidFill>
            </a:endParaRPr>
          </a:p>
          <a:p>
            <a:pPr lvl="0">
              <a:lnSpc>
                <a:spcPct val="250000"/>
              </a:lnSpc>
              <a:buClr>
                <a:srgbClr val="FF0000"/>
              </a:buClr>
            </a:pPr>
            <a:r>
              <a:rPr lang="ar-SA" b="1" i="1" dirty="0">
                <a:solidFill>
                  <a:schemeClr val="tx1"/>
                </a:solidFill>
              </a:rPr>
              <a:t>فاصله محل  مستراح ها  از چادرها 30 تا 50 متر باشد</a:t>
            </a:r>
            <a:endParaRPr lang="en-US" dirty="0">
              <a:solidFill>
                <a:schemeClr val="tx1"/>
              </a:solidFill>
            </a:endParaRPr>
          </a:p>
          <a:p>
            <a:pPr lvl="0">
              <a:lnSpc>
                <a:spcPct val="250000"/>
              </a:lnSpc>
              <a:buClr>
                <a:srgbClr val="FF0000"/>
              </a:buClr>
            </a:pPr>
            <a:r>
              <a:rPr lang="ar-SA" b="1" i="1" dirty="0">
                <a:solidFill>
                  <a:schemeClr val="tx1"/>
                </a:solidFill>
              </a:rPr>
              <a:t>5</a:t>
            </a:r>
            <a:r>
              <a:rPr lang="fa-IR" b="1" i="1" dirty="0">
                <a:solidFill>
                  <a:schemeClr val="tx1"/>
                </a:solidFill>
              </a:rPr>
              <a:t> </a:t>
            </a:r>
            <a:r>
              <a:rPr lang="ar-SA" b="1" i="1" dirty="0">
                <a:solidFill>
                  <a:schemeClr val="tx1"/>
                </a:solidFill>
              </a:rPr>
              <a:t>تا</a:t>
            </a:r>
            <a:r>
              <a:rPr lang="fa-IR" b="1" i="1" dirty="0">
                <a:solidFill>
                  <a:schemeClr val="tx1"/>
                </a:solidFill>
              </a:rPr>
              <a:t> </a:t>
            </a:r>
            <a:r>
              <a:rPr lang="ar-SA" b="1" i="1" dirty="0">
                <a:solidFill>
                  <a:schemeClr val="tx1"/>
                </a:solidFill>
              </a:rPr>
              <a:t>6 سنگ نشیمن برای هر 100 نفر</a:t>
            </a:r>
            <a:endParaRPr lang="en-US" dirty="0">
              <a:solidFill>
                <a:schemeClr val="tx1"/>
              </a:solidFill>
            </a:endParaRPr>
          </a:p>
          <a:p>
            <a:pPr marL="0" indent="0">
              <a:lnSpc>
                <a:spcPct val="250000"/>
              </a:lnSpc>
              <a:buClr>
                <a:srgbClr val="FF0000"/>
              </a:buClr>
              <a:buNone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373433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1863" y="462116"/>
            <a:ext cx="8596668" cy="1320800"/>
          </a:xfrm>
        </p:spPr>
        <p:txBody>
          <a:bodyPr/>
          <a:lstStyle/>
          <a:p>
            <a:pPr algn="ctr"/>
            <a:r>
              <a:rPr lang="ar-SA" b="1" i="1" dirty="0">
                <a:solidFill>
                  <a:srgbClr val="FF0000"/>
                </a:solidFill>
              </a:rPr>
              <a:t>محل </a:t>
            </a:r>
            <a:r>
              <a:rPr lang="ar-SA" b="1" i="1" dirty="0" smtClean="0">
                <a:solidFill>
                  <a:srgbClr val="FF0000"/>
                </a:solidFill>
              </a:rPr>
              <a:t>شستشو</a:t>
            </a:r>
            <a:r>
              <a:rPr lang="en-US" b="1" i="1" dirty="0" smtClean="0">
                <a:solidFill>
                  <a:srgbClr val="FF0000"/>
                </a:solidFill>
              </a:rPr>
              <a:t> </a:t>
            </a:r>
            <a:r>
              <a:rPr lang="fa-IR" b="1" i="1" dirty="0" smtClean="0">
                <a:solidFill>
                  <a:srgbClr val="FF0000"/>
                </a:solidFill>
              </a:rPr>
              <a:t>ی اردوگاهی</a:t>
            </a:r>
            <a:r>
              <a:rPr lang="en-US" dirty="0">
                <a:solidFill>
                  <a:srgbClr val="FF0000"/>
                </a:solidFill>
              </a:rPr>
              <a:t/>
            </a:r>
            <a:br>
              <a:rPr lang="en-US" dirty="0">
                <a:solidFill>
                  <a:srgbClr val="FF0000"/>
                </a:solidFill>
              </a:rPr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3" y="2160589"/>
            <a:ext cx="9336821" cy="3880773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ar-SA" b="1" i="1" dirty="0" smtClean="0">
                <a:solidFill>
                  <a:schemeClr val="tx1"/>
                </a:solidFill>
              </a:rPr>
              <a:t>برای </a:t>
            </a:r>
            <a:r>
              <a:rPr lang="ar-SA" b="1" i="1" dirty="0">
                <a:solidFill>
                  <a:schemeClr val="tx1"/>
                </a:solidFill>
              </a:rPr>
              <a:t>هر 50 نفر باید سکوی شستشوی دو طرفه شیر داری به طو ل 3 متر  تهیه </a:t>
            </a:r>
            <a:r>
              <a:rPr lang="ar-SA" b="1" i="1" dirty="0" smtClean="0">
                <a:solidFill>
                  <a:schemeClr val="tx1"/>
                </a:solidFill>
              </a:rPr>
              <a:t>شود</a:t>
            </a:r>
            <a:r>
              <a:rPr lang="fa-IR" b="1" i="1" dirty="0" smtClean="0">
                <a:solidFill>
                  <a:schemeClr val="tx1"/>
                </a:solidFill>
              </a:rPr>
              <a:t>.</a:t>
            </a:r>
            <a:r>
              <a:rPr lang="ar-SA" b="1" i="1" dirty="0" smtClean="0">
                <a:solidFill>
                  <a:schemeClr val="tx1"/>
                </a:solidFill>
              </a:rPr>
              <a:t> </a:t>
            </a:r>
            <a:r>
              <a:rPr lang="ar-SA" b="1" i="1" dirty="0">
                <a:solidFill>
                  <a:schemeClr val="tx1"/>
                </a:solidFill>
              </a:rPr>
              <a:t>( 100 نفر 2 </a:t>
            </a:r>
            <a:r>
              <a:rPr lang="ar-SA" b="1" i="1" dirty="0" smtClean="0">
                <a:solidFill>
                  <a:schemeClr val="tx1"/>
                </a:solidFill>
              </a:rPr>
              <a:t>سکو</a:t>
            </a:r>
            <a:r>
              <a:rPr lang="fa-IR" b="1" i="1" dirty="0" smtClean="0">
                <a:solidFill>
                  <a:schemeClr val="tx1"/>
                </a:solidFill>
              </a:rPr>
              <a:t> </a:t>
            </a:r>
            <a:r>
              <a:rPr lang="ar-SA" b="1" i="1" dirty="0" smtClean="0">
                <a:solidFill>
                  <a:schemeClr val="tx1"/>
                </a:solidFill>
              </a:rPr>
              <a:t>)</a:t>
            </a:r>
            <a:endParaRPr lang="en-US" dirty="0">
              <a:solidFill>
                <a:schemeClr val="tx1"/>
              </a:solidFill>
            </a:endParaRPr>
          </a:p>
          <a:p>
            <a:endParaRPr lang="fa-IR" dirty="0"/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90212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dirty="0">
                <a:solidFill>
                  <a:schemeClr val="accent1">
                    <a:lumMod val="75000"/>
                  </a:schemeClr>
                </a:solidFill>
              </a:rPr>
              <a:t>هماهنگی فعالیت های برون بخشی </a:t>
            </a:r>
            <a:r>
              <a:rPr lang="fa-IR" dirty="0" smtClean="0">
                <a:solidFill>
                  <a:schemeClr val="accent1">
                    <a:lumMod val="75000"/>
                  </a:schemeClr>
                </a:solidFill>
              </a:rPr>
              <a:t>:</a:t>
            </a:r>
            <a:r>
              <a:rPr lang="fa-IR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fa-IR" dirty="0">
                <a:solidFill>
                  <a:schemeClr val="accent1">
                    <a:lumMod val="75000"/>
                  </a:schemeClr>
                </a:solidFill>
              </a:rPr>
            </a:br>
            <a:endParaRPr lang="fa-IR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784554"/>
            <a:ext cx="9778180" cy="5073446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fa-IR" b="1" dirty="0" smtClean="0">
                <a:solidFill>
                  <a:schemeClr val="tx1"/>
                </a:solidFill>
              </a:rPr>
              <a:t>واحدهاي </a:t>
            </a:r>
            <a:r>
              <a:rPr lang="fa-IR" b="1" dirty="0">
                <a:solidFill>
                  <a:schemeClr val="tx1"/>
                </a:solidFill>
              </a:rPr>
              <a:t>برون </a:t>
            </a:r>
            <a:r>
              <a:rPr lang="fa-IR" b="1" dirty="0" smtClean="0">
                <a:solidFill>
                  <a:schemeClr val="tx1"/>
                </a:solidFill>
              </a:rPr>
              <a:t>بخشي </a:t>
            </a:r>
            <a:r>
              <a:rPr lang="fa-IR" b="1" dirty="0">
                <a:solidFill>
                  <a:schemeClr val="tx1"/>
                </a:solidFill>
              </a:rPr>
              <a:t>وزارت </a:t>
            </a:r>
            <a:r>
              <a:rPr lang="fa-IR" b="1" dirty="0" smtClean="0">
                <a:solidFill>
                  <a:schemeClr val="tx1"/>
                </a:solidFill>
              </a:rPr>
              <a:t>بهداشت </a:t>
            </a:r>
            <a:r>
              <a:rPr lang="fa-IR" b="1" dirty="0">
                <a:solidFill>
                  <a:schemeClr val="tx1"/>
                </a:solidFill>
              </a:rPr>
              <a:t>كه در اجراي برنامه ها در شرايط اضطرار بايستي </a:t>
            </a:r>
            <a:r>
              <a:rPr lang="fa-IR" b="1" dirty="0" smtClean="0">
                <a:solidFill>
                  <a:schemeClr val="tx1"/>
                </a:solidFill>
              </a:rPr>
              <a:t>هماهنگي لازم </a:t>
            </a:r>
            <a:r>
              <a:rPr lang="fa-IR" b="1" dirty="0">
                <a:solidFill>
                  <a:schemeClr val="tx1"/>
                </a:solidFill>
              </a:rPr>
              <a:t>با آنها صورت گيرد عبارتند از</a:t>
            </a:r>
            <a:r>
              <a:rPr lang="fa-IR" b="1" dirty="0" smtClean="0">
                <a:solidFill>
                  <a:schemeClr val="tx1"/>
                </a:solidFill>
              </a:rPr>
              <a:t>:</a:t>
            </a:r>
          </a:p>
          <a:p>
            <a:pPr marL="0" indent="0">
              <a:buNone/>
            </a:pPr>
            <a:endParaRPr lang="fa-IR" dirty="0" smtClean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a-IR" b="1" dirty="0" smtClean="0">
                <a:solidFill>
                  <a:schemeClr val="tx1"/>
                </a:solidFill>
              </a:rPr>
              <a:t>•</a:t>
            </a:r>
            <a:r>
              <a:rPr lang="fa-IR" b="1" dirty="0">
                <a:solidFill>
                  <a:schemeClr val="tx1"/>
                </a:solidFill>
              </a:rPr>
              <a:t>سازمان مديريت بحران كشور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b="1" dirty="0">
                <a:solidFill>
                  <a:schemeClr val="tx1"/>
                </a:solidFill>
              </a:rPr>
              <a:t>•آبفا شهري و روستايي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b="1" dirty="0">
                <a:solidFill>
                  <a:schemeClr val="tx1"/>
                </a:solidFill>
              </a:rPr>
              <a:t>•هلال احمر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b="1" dirty="0">
                <a:solidFill>
                  <a:schemeClr val="tx1"/>
                </a:solidFill>
              </a:rPr>
              <a:t>•شهرداري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b="1" dirty="0">
                <a:solidFill>
                  <a:schemeClr val="tx1"/>
                </a:solidFill>
              </a:rPr>
              <a:t>•نيروي انتظامي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b="1" dirty="0">
                <a:solidFill>
                  <a:schemeClr val="tx1"/>
                </a:solidFill>
              </a:rPr>
              <a:t>•سپاه و بسيج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b="1" dirty="0">
                <a:solidFill>
                  <a:schemeClr val="tx1"/>
                </a:solidFill>
              </a:rPr>
              <a:t>•سازمان آتش نشانی و خدمات ایمنی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b="1" dirty="0">
                <a:solidFill>
                  <a:schemeClr val="tx1"/>
                </a:solidFill>
              </a:rPr>
              <a:t>•سازمان حفاظت محیط زیست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b="1" dirty="0">
                <a:solidFill>
                  <a:schemeClr val="tx1"/>
                </a:solidFill>
              </a:rPr>
              <a:t>•سازمان انرژي اتمي ايران</a:t>
            </a:r>
          </a:p>
        </p:txBody>
      </p:sp>
    </p:spTree>
    <p:extLst>
      <p:ext uri="{BB962C8B-B14F-4D97-AF65-F5344CB8AC3E}">
        <p14:creationId xmlns:p14="http://schemas.microsoft.com/office/powerpoint/2010/main" val="379417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9063" y="6555"/>
            <a:ext cx="8596668" cy="1320800"/>
          </a:xfrm>
        </p:spPr>
        <p:txBody>
          <a:bodyPr/>
          <a:lstStyle/>
          <a:p>
            <a:pPr algn="ctr"/>
            <a:r>
              <a:rPr lang="fa-IR" dirty="0" smtClean="0">
                <a:solidFill>
                  <a:srgbClr val="FF0000"/>
                </a:solidFill>
              </a:rPr>
              <a:t>به امید فردایی با نشاط </a:t>
            </a:r>
            <a:endParaRPr lang="fa-IR" dirty="0">
              <a:solidFill>
                <a:srgbClr val="FF0000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69063" y="870155"/>
            <a:ext cx="10055718" cy="5530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391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2766" y="695530"/>
            <a:ext cx="10222172" cy="641952"/>
          </a:xfrm>
        </p:spPr>
        <p:txBody>
          <a:bodyPr>
            <a:normAutofit/>
          </a:bodyPr>
          <a:lstStyle/>
          <a:p>
            <a:r>
              <a:rPr lang="fa-IR" sz="2400" b="1" dirty="0">
                <a:solidFill>
                  <a:schemeClr val="accent2">
                    <a:lumMod val="75000"/>
                  </a:schemeClr>
                </a:solidFill>
              </a:rPr>
              <a:t>وظايف </a:t>
            </a:r>
            <a:r>
              <a:rPr lang="fa-IR" sz="2400" b="1" dirty="0" smtClean="0">
                <a:solidFill>
                  <a:schemeClr val="accent2">
                    <a:lumMod val="75000"/>
                  </a:schemeClr>
                </a:solidFill>
              </a:rPr>
              <a:t>اصلی كاركنان </a:t>
            </a: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</a:rPr>
              <a:t>بهداشت محيط مستقر در تيم اجرائي</a:t>
            </a:r>
            <a:endParaRPr lang="fa-IR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91318" y="1542198"/>
            <a:ext cx="9444251" cy="5315802"/>
          </a:xfrm>
        </p:spPr>
        <p:txBody>
          <a:bodyPr>
            <a:normAutofit fontScale="85000" lnSpcReduction="10000"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b="1" dirty="0">
                <a:solidFill>
                  <a:schemeClr val="tx1"/>
                </a:solidFill>
              </a:rPr>
              <a:t>نظارت بر </a:t>
            </a:r>
            <a:r>
              <a:rPr lang="fa-IR" b="1" dirty="0" smtClean="0">
                <a:solidFill>
                  <a:schemeClr val="tx1"/>
                </a:solidFill>
              </a:rPr>
              <a:t>سرپناه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b="1" dirty="0" smtClean="0">
                <a:solidFill>
                  <a:schemeClr val="tx1"/>
                </a:solidFill>
              </a:rPr>
              <a:t>نظارت </a:t>
            </a:r>
            <a:r>
              <a:rPr lang="fa-IR" b="1" dirty="0">
                <a:solidFill>
                  <a:schemeClr val="tx1"/>
                </a:solidFill>
              </a:rPr>
              <a:t>بر رعايت فواصل چادرها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b="1" dirty="0" smtClean="0">
                <a:solidFill>
                  <a:schemeClr val="tx1"/>
                </a:solidFill>
              </a:rPr>
              <a:t>نظارت </a:t>
            </a:r>
            <a:r>
              <a:rPr lang="fa-IR" b="1" dirty="0">
                <a:solidFill>
                  <a:schemeClr val="tx1"/>
                </a:solidFill>
              </a:rPr>
              <a:t>بر بهداشت اطراف سرپناه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b="1" dirty="0" smtClean="0">
                <a:solidFill>
                  <a:schemeClr val="tx1"/>
                </a:solidFill>
              </a:rPr>
              <a:t>نظارت </a:t>
            </a:r>
            <a:r>
              <a:rPr lang="fa-IR" b="1" dirty="0">
                <a:solidFill>
                  <a:schemeClr val="tx1"/>
                </a:solidFill>
              </a:rPr>
              <a:t>بر دفع </a:t>
            </a:r>
            <a:r>
              <a:rPr lang="fa-IR" b="1" dirty="0" smtClean="0">
                <a:solidFill>
                  <a:schemeClr val="tx1"/>
                </a:solidFill>
              </a:rPr>
              <a:t>صحيح </a:t>
            </a:r>
            <a:r>
              <a:rPr lang="fa-IR" b="1" dirty="0">
                <a:solidFill>
                  <a:schemeClr val="tx1"/>
                </a:solidFill>
              </a:rPr>
              <a:t>زباله</a:t>
            </a:r>
            <a:r>
              <a:rPr lang="fa-IR" b="1" dirty="0" smtClean="0">
                <a:solidFill>
                  <a:schemeClr val="tx1"/>
                </a:solidFill>
              </a:rPr>
              <a:t> 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b="1" dirty="0" smtClean="0">
                <a:solidFill>
                  <a:schemeClr val="tx1"/>
                </a:solidFill>
              </a:rPr>
              <a:t>نظارت </a:t>
            </a:r>
            <a:r>
              <a:rPr lang="fa-IR" b="1" dirty="0">
                <a:solidFill>
                  <a:schemeClr val="tx1"/>
                </a:solidFill>
              </a:rPr>
              <a:t>بر </a:t>
            </a:r>
            <a:r>
              <a:rPr lang="fa-IR" b="1" dirty="0" smtClean="0">
                <a:solidFill>
                  <a:schemeClr val="tx1"/>
                </a:solidFill>
              </a:rPr>
              <a:t>بهداشت </a:t>
            </a:r>
            <a:r>
              <a:rPr lang="fa-IR" b="1" dirty="0">
                <a:solidFill>
                  <a:schemeClr val="tx1"/>
                </a:solidFill>
              </a:rPr>
              <a:t>هواي </a:t>
            </a:r>
            <a:r>
              <a:rPr lang="fa-IR" b="1" dirty="0" smtClean="0">
                <a:solidFill>
                  <a:schemeClr val="tx1"/>
                </a:solidFill>
              </a:rPr>
              <a:t>داخل </a:t>
            </a:r>
            <a:r>
              <a:rPr lang="fa-IR" b="1" dirty="0">
                <a:solidFill>
                  <a:schemeClr val="tx1"/>
                </a:solidFill>
              </a:rPr>
              <a:t>چادرها و تهويه </a:t>
            </a:r>
            <a:r>
              <a:rPr lang="fa-IR" b="1" dirty="0" smtClean="0">
                <a:solidFill>
                  <a:schemeClr val="tx1"/>
                </a:solidFill>
              </a:rPr>
              <a:t>مناسب (كاهش </a:t>
            </a:r>
            <a:r>
              <a:rPr lang="fa-IR" b="1" dirty="0">
                <a:solidFill>
                  <a:schemeClr val="tx1"/>
                </a:solidFill>
              </a:rPr>
              <a:t>خطرات </a:t>
            </a:r>
            <a:r>
              <a:rPr lang="fa-IR" b="1" dirty="0" smtClean="0">
                <a:solidFill>
                  <a:schemeClr val="tx1"/>
                </a:solidFill>
              </a:rPr>
              <a:t>ناشي </a:t>
            </a:r>
            <a:r>
              <a:rPr lang="fa-IR" b="1" dirty="0">
                <a:solidFill>
                  <a:schemeClr val="tx1"/>
                </a:solidFill>
              </a:rPr>
              <a:t>از </a:t>
            </a:r>
            <a:r>
              <a:rPr lang="fa-IR" b="1" dirty="0" smtClean="0">
                <a:solidFill>
                  <a:schemeClr val="tx1"/>
                </a:solidFill>
              </a:rPr>
              <a:t>مصرف سوخت هاي ناقص)</a:t>
            </a:r>
            <a:endParaRPr lang="fa-IR" b="1" dirty="0">
              <a:solidFill>
                <a:schemeClr val="tx1"/>
              </a:solidFill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b="1" dirty="0" smtClean="0">
                <a:solidFill>
                  <a:schemeClr val="tx1"/>
                </a:solidFill>
              </a:rPr>
              <a:t>نظارت </a:t>
            </a:r>
            <a:r>
              <a:rPr lang="fa-IR" b="1" dirty="0">
                <a:solidFill>
                  <a:schemeClr val="tx1"/>
                </a:solidFill>
              </a:rPr>
              <a:t>بر شيب بندي مناسب محلهاي چادرها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b="1" dirty="0" smtClean="0">
                <a:solidFill>
                  <a:schemeClr val="tx1"/>
                </a:solidFill>
              </a:rPr>
              <a:t>نظارت </a:t>
            </a:r>
            <a:r>
              <a:rPr lang="fa-IR" b="1" dirty="0">
                <a:solidFill>
                  <a:schemeClr val="tx1"/>
                </a:solidFill>
              </a:rPr>
              <a:t>بر جهت تأمين دماي </a:t>
            </a:r>
            <a:r>
              <a:rPr lang="fa-IR" b="1" dirty="0" smtClean="0">
                <a:solidFill>
                  <a:schemeClr val="tx1"/>
                </a:solidFill>
              </a:rPr>
              <a:t>مناسب </a:t>
            </a:r>
            <a:endParaRPr lang="fa-IR" b="1" dirty="0">
              <a:solidFill>
                <a:schemeClr val="tx1"/>
              </a:solidFill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b="1" dirty="0" smtClean="0">
                <a:solidFill>
                  <a:schemeClr val="tx1"/>
                </a:solidFill>
              </a:rPr>
              <a:t>كنترل </a:t>
            </a:r>
            <a:r>
              <a:rPr lang="fa-IR" b="1" dirty="0">
                <a:solidFill>
                  <a:schemeClr val="tx1"/>
                </a:solidFill>
              </a:rPr>
              <a:t>و نظارت بهداشتي بر آب </a:t>
            </a:r>
            <a:r>
              <a:rPr lang="fa-IR" b="1" dirty="0" smtClean="0">
                <a:solidFill>
                  <a:schemeClr val="tx1"/>
                </a:solidFill>
              </a:rPr>
              <a:t>آشاميدنی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b="1" dirty="0">
                <a:solidFill>
                  <a:schemeClr val="tx1"/>
                </a:solidFill>
              </a:rPr>
              <a:t>نظارت بر بهداشت مواد </a:t>
            </a:r>
            <a:r>
              <a:rPr lang="fa-IR" b="1" dirty="0" smtClean="0">
                <a:solidFill>
                  <a:schemeClr val="tx1"/>
                </a:solidFill>
              </a:rPr>
              <a:t>غذايي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b="1" dirty="0" smtClean="0">
                <a:solidFill>
                  <a:schemeClr val="tx1"/>
                </a:solidFill>
              </a:rPr>
              <a:t>سمپاشي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b="1" dirty="0">
                <a:solidFill>
                  <a:schemeClr val="tx1"/>
                </a:solidFill>
              </a:rPr>
              <a:t>ضد عفوني و </a:t>
            </a:r>
            <a:r>
              <a:rPr lang="fa-IR" b="1" dirty="0" smtClean="0">
                <a:solidFill>
                  <a:schemeClr val="tx1"/>
                </a:solidFill>
              </a:rPr>
              <a:t>گندزدايي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b="1" dirty="0" smtClean="0">
                <a:solidFill>
                  <a:schemeClr val="tx1"/>
                </a:solidFill>
              </a:rPr>
              <a:t>پوشش </a:t>
            </a:r>
            <a:r>
              <a:rPr lang="fa-IR" b="1" dirty="0">
                <a:solidFill>
                  <a:schemeClr val="tx1"/>
                </a:solidFill>
              </a:rPr>
              <a:t>و یا دور نمودن منبع آلودگی تشعشعی یا شیمیایی از محل و یا خارج کردن مردم از محل</a:t>
            </a:r>
          </a:p>
          <a:p>
            <a:pPr marL="0" indent="0">
              <a:buClr>
                <a:srgbClr val="FF0000"/>
              </a:buClr>
              <a:buNone/>
            </a:pPr>
            <a:r>
              <a:rPr lang="fa-IR" b="1" dirty="0">
                <a:solidFill>
                  <a:schemeClr val="tx1"/>
                </a:solidFill>
              </a:rPr>
              <a:t>آلودگی.</a:t>
            </a:r>
            <a:endParaRPr lang="fa-IR" b="1" dirty="0" smtClean="0">
              <a:solidFill>
                <a:schemeClr val="tx1"/>
              </a:solidFill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b="1" dirty="0" smtClean="0">
                <a:solidFill>
                  <a:schemeClr val="tx1"/>
                </a:solidFill>
              </a:rPr>
              <a:t>آموزش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b="1" dirty="0">
                <a:solidFill>
                  <a:schemeClr val="tx1"/>
                </a:solidFill>
              </a:rPr>
              <a:t>هماهنگي</a:t>
            </a:r>
          </a:p>
        </p:txBody>
      </p:sp>
    </p:spTree>
    <p:extLst>
      <p:ext uri="{BB962C8B-B14F-4D97-AF65-F5344CB8AC3E}">
        <p14:creationId xmlns:p14="http://schemas.microsoft.com/office/powerpoint/2010/main" val="3129086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1723" y="640938"/>
            <a:ext cx="10072048" cy="1133272"/>
          </a:xfrm>
        </p:spPr>
        <p:txBody>
          <a:bodyPr>
            <a:normAutofit/>
          </a:bodyPr>
          <a:lstStyle/>
          <a:p>
            <a:r>
              <a:rPr lang="fa-IR" sz="2400" b="1" dirty="0"/>
              <a:t>وظايف </a:t>
            </a:r>
            <a:r>
              <a:rPr lang="fa-IR" sz="2400" b="1" dirty="0" smtClean="0"/>
              <a:t>کمکی كاركنان </a:t>
            </a:r>
            <a:r>
              <a:rPr lang="fa-IR" sz="2400" b="1" dirty="0"/>
              <a:t>بهداشت محيط مستقر در تيم اجرائي</a:t>
            </a:r>
            <a:endParaRPr lang="fa-IR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047384"/>
            <a:ext cx="10672548" cy="4694829"/>
          </a:xfrm>
        </p:spPr>
        <p:txBody>
          <a:bodyPr>
            <a:noAutofit/>
          </a:bodyPr>
          <a:lstStyle/>
          <a:p>
            <a:pPr>
              <a:buClrTx/>
            </a:pPr>
            <a:r>
              <a:rPr lang="fa-IR" sz="2800" dirty="0" smtClean="0">
                <a:solidFill>
                  <a:srgbClr val="FF0000"/>
                </a:solidFill>
              </a:rPr>
              <a:t>كمك </a:t>
            </a:r>
            <a:r>
              <a:rPr lang="fa-IR" sz="2800" dirty="0">
                <a:solidFill>
                  <a:srgbClr val="FF0000"/>
                </a:solidFill>
              </a:rPr>
              <a:t>در انتخاب محل سرپناه و محل نصب </a:t>
            </a:r>
            <a:r>
              <a:rPr lang="fa-IR" sz="2800" dirty="0" smtClean="0">
                <a:solidFill>
                  <a:srgbClr val="FF0000"/>
                </a:solidFill>
              </a:rPr>
              <a:t>چادرها:</a:t>
            </a:r>
          </a:p>
          <a:p>
            <a:pPr marL="0" indent="0">
              <a:buClrTx/>
              <a:buNone/>
            </a:pPr>
            <a:r>
              <a:rPr lang="fa-IR" dirty="0">
                <a:solidFill>
                  <a:schemeClr val="tx1"/>
                </a:solidFill>
              </a:rPr>
              <a:t>در انتخاب محل سرپناه و محل نصب چادرها بايد شيب منطقه، نور خورشيد، بادهاي محلي، محل دفن اجساد و مواد زائد و ساير فاكتورها مورد توجه قرار گيرد</a:t>
            </a:r>
            <a:r>
              <a:rPr lang="fa-IR" dirty="0" smtClean="0">
                <a:solidFill>
                  <a:schemeClr val="tx1"/>
                </a:solidFill>
              </a:rPr>
              <a:t>.</a:t>
            </a:r>
          </a:p>
          <a:p>
            <a:pPr>
              <a:buClrTx/>
            </a:pPr>
            <a:r>
              <a:rPr lang="fa-IR" sz="2800" dirty="0">
                <a:solidFill>
                  <a:srgbClr val="FF0000"/>
                </a:solidFill>
              </a:rPr>
              <a:t>كمك در احداث سرپناه:</a:t>
            </a:r>
          </a:p>
          <a:p>
            <a:pPr marL="0" indent="0">
              <a:buClrTx/>
              <a:buNone/>
            </a:pPr>
            <a:r>
              <a:rPr lang="fa-IR" dirty="0">
                <a:solidFill>
                  <a:schemeClr val="tx1"/>
                </a:solidFill>
              </a:rPr>
              <a:t>در احداث سرپناه رعايت ضوابط بهداشت محيطي از قبيل فاصله، سطح، نور، تهويه و ساير ضوابط مورد توجه قرار گرفته از كمترين امكانات، بيشترين استفاده برده شود</a:t>
            </a:r>
            <a:r>
              <a:rPr lang="fa-IR" dirty="0" smtClean="0">
                <a:solidFill>
                  <a:schemeClr val="tx1"/>
                </a:solidFill>
              </a:rPr>
              <a:t>.</a:t>
            </a:r>
            <a:endParaRPr lang="fa-IR" dirty="0">
              <a:solidFill>
                <a:schemeClr val="tx1"/>
              </a:solidFill>
            </a:endParaRPr>
          </a:p>
          <a:p>
            <a:pPr>
              <a:buClrTx/>
            </a:pPr>
            <a:r>
              <a:rPr lang="fa-IR" sz="2800" dirty="0" smtClean="0">
                <a:solidFill>
                  <a:srgbClr val="FF0000"/>
                </a:solidFill>
              </a:rPr>
              <a:t>همكاري درخصوص تجهيز اردوگاه آسيب ديدگان</a:t>
            </a:r>
          </a:p>
          <a:p>
            <a:pPr marL="0" indent="0">
              <a:lnSpc>
                <a:spcPct val="150000"/>
              </a:lnSpc>
              <a:buClrTx/>
              <a:buNone/>
            </a:pPr>
            <a:r>
              <a:rPr lang="fa-IR" sz="2800" dirty="0"/>
              <a:t> </a:t>
            </a:r>
            <a:endParaRPr lang="fa-IR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638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12191999" cy="1320800"/>
          </a:xfrm>
        </p:spPr>
        <p:txBody>
          <a:bodyPr>
            <a:normAutofit/>
          </a:bodyPr>
          <a:lstStyle/>
          <a:p>
            <a:pPr algn="ctr"/>
            <a:r>
              <a:rPr lang="fa-IR" sz="3200" dirty="0" smtClean="0">
                <a:solidFill>
                  <a:srgbClr val="FF0000"/>
                </a:solidFill>
              </a:rPr>
              <a:t>ادامه</a:t>
            </a:r>
            <a:r>
              <a:rPr lang="fa-IR" sz="3200" dirty="0" smtClean="0"/>
              <a:t> </a:t>
            </a:r>
            <a:r>
              <a:rPr lang="fa-IR" sz="3200" dirty="0" smtClean="0">
                <a:solidFill>
                  <a:schemeClr val="accent2">
                    <a:lumMod val="50000"/>
                  </a:schemeClr>
                </a:solidFill>
              </a:rPr>
              <a:t>وظايف </a:t>
            </a:r>
            <a:r>
              <a:rPr lang="fa-IR" sz="3200" dirty="0">
                <a:solidFill>
                  <a:schemeClr val="accent2">
                    <a:lumMod val="50000"/>
                  </a:schemeClr>
                </a:solidFill>
              </a:rPr>
              <a:t>کمکی كاركنان بهداشت محيط مستقر در تيم اجرائي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30594"/>
            <a:ext cx="9144000" cy="5427406"/>
          </a:xfrm>
        </p:spPr>
        <p:txBody>
          <a:bodyPr>
            <a:normAutofit fontScale="92500" lnSpcReduction="10000"/>
          </a:bodyPr>
          <a:lstStyle/>
          <a:p>
            <a:pPr>
              <a:buClrTx/>
            </a:pPr>
            <a:r>
              <a:rPr lang="fa-IR" sz="2000" dirty="0">
                <a:solidFill>
                  <a:srgbClr val="FF0000"/>
                </a:solidFill>
              </a:rPr>
              <a:t>كمك به انتخاب محل هاي ساخت مستراح و </a:t>
            </a:r>
            <a:r>
              <a:rPr lang="fa-IR" sz="2000" dirty="0" smtClean="0">
                <a:solidFill>
                  <a:srgbClr val="FF0000"/>
                </a:solidFill>
              </a:rPr>
              <a:t>حمام</a:t>
            </a:r>
          </a:p>
          <a:p>
            <a:pPr>
              <a:buClrTx/>
            </a:pPr>
            <a:r>
              <a:rPr lang="fa-IR" sz="2000" dirty="0" smtClean="0">
                <a:solidFill>
                  <a:srgbClr val="FF0000"/>
                </a:solidFill>
              </a:rPr>
              <a:t>كمك </a:t>
            </a:r>
            <a:r>
              <a:rPr lang="fa-IR" sz="2000" dirty="0">
                <a:solidFill>
                  <a:srgbClr val="FF0000"/>
                </a:solidFill>
              </a:rPr>
              <a:t>در ساخت مستراح های </a:t>
            </a:r>
            <a:r>
              <a:rPr lang="fa-IR" sz="2000" dirty="0" smtClean="0">
                <a:solidFill>
                  <a:srgbClr val="FF0000"/>
                </a:solidFill>
              </a:rPr>
              <a:t>صحرايي</a:t>
            </a:r>
            <a:endParaRPr lang="fa-IR" sz="2000" dirty="0">
              <a:solidFill>
                <a:srgbClr val="FF0000"/>
              </a:solidFill>
            </a:endParaRPr>
          </a:p>
          <a:p>
            <a:pPr>
              <a:buClrTx/>
            </a:pPr>
            <a:r>
              <a:rPr lang="fa-IR" sz="2000" dirty="0">
                <a:solidFill>
                  <a:srgbClr val="FF0000"/>
                </a:solidFill>
              </a:rPr>
              <a:t>كمك در ساخت حمام هاي </a:t>
            </a:r>
            <a:r>
              <a:rPr lang="fa-IR" sz="2000" dirty="0" smtClean="0">
                <a:solidFill>
                  <a:srgbClr val="FF0000"/>
                </a:solidFill>
              </a:rPr>
              <a:t>صحرايي</a:t>
            </a:r>
            <a:endParaRPr lang="fa-IR" sz="2000" dirty="0">
              <a:solidFill>
                <a:srgbClr val="FF0000"/>
              </a:solidFill>
            </a:endParaRPr>
          </a:p>
          <a:p>
            <a:pPr>
              <a:buClrTx/>
            </a:pPr>
            <a:r>
              <a:rPr lang="fa-IR" sz="2000" dirty="0">
                <a:solidFill>
                  <a:srgbClr val="FF0000"/>
                </a:solidFill>
              </a:rPr>
              <a:t>كمك به انتخاب محل هاي جمع آوري موقت، حمل ودفن </a:t>
            </a:r>
            <a:r>
              <a:rPr lang="fa-IR" sz="2000" dirty="0" smtClean="0">
                <a:solidFill>
                  <a:srgbClr val="FF0000"/>
                </a:solidFill>
              </a:rPr>
              <a:t>زباله</a:t>
            </a:r>
            <a:endParaRPr lang="fa-IR" sz="2000" dirty="0">
              <a:solidFill>
                <a:srgbClr val="FF0000"/>
              </a:solidFill>
            </a:endParaRPr>
          </a:p>
          <a:p>
            <a:pPr>
              <a:buClrTx/>
            </a:pPr>
            <a:r>
              <a:rPr lang="fa-IR" sz="2000" dirty="0" smtClean="0">
                <a:solidFill>
                  <a:schemeClr val="tx1"/>
                </a:solidFill>
              </a:rPr>
              <a:t>كمك </a:t>
            </a:r>
            <a:r>
              <a:rPr lang="fa-IR" sz="2000" dirty="0">
                <a:solidFill>
                  <a:schemeClr val="tx1"/>
                </a:solidFill>
              </a:rPr>
              <a:t>در </a:t>
            </a:r>
            <a:r>
              <a:rPr lang="fa-IR" sz="2000" dirty="0" smtClean="0">
                <a:solidFill>
                  <a:schemeClr val="tx1"/>
                </a:solidFill>
              </a:rPr>
              <a:t>انتخاب </a:t>
            </a:r>
            <a:r>
              <a:rPr lang="fa-IR" sz="2000" dirty="0">
                <a:solidFill>
                  <a:schemeClr val="tx1"/>
                </a:solidFill>
              </a:rPr>
              <a:t>محل تأمين و توزیع </a:t>
            </a:r>
            <a:r>
              <a:rPr lang="fa-IR" sz="2000" dirty="0" smtClean="0">
                <a:solidFill>
                  <a:schemeClr val="tx1"/>
                </a:solidFill>
              </a:rPr>
              <a:t>آب</a:t>
            </a:r>
          </a:p>
          <a:p>
            <a:pPr>
              <a:buClrTx/>
            </a:pPr>
            <a:r>
              <a:rPr lang="fa-IR" sz="2000" dirty="0">
                <a:solidFill>
                  <a:schemeClr val="tx1"/>
                </a:solidFill>
              </a:rPr>
              <a:t>كمك به كلرزني منابع آب </a:t>
            </a:r>
            <a:r>
              <a:rPr lang="fa-IR" sz="2000" dirty="0" smtClean="0">
                <a:solidFill>
                  <a:schemeClr val="tx1"/>
                </a:solidFill>
              </a:rPr>
              <a:t>آشاميدني</a:t>
            </a:r>
          </a:p>
          <a:p>
            <a:pPr>
              <a:buClrTx/>
            </a:pPr>
            <a:r>
              <a:rPr lang="fa-IR" sz="2000" dirty="0">
                <a:solidFill>
                  <a:schemeClr val="tx1"/>
                </a:solidFill>
              </a:rPr>
              <a:t>كمك به انتخاب محل ساخت و نصب سکوی </a:t>
            </a:r>
            <a:r>
              <a:rPr lang="fa-IR" sz="2000" dirty="0" smtClean="0">
                <a:solidFill>
                  <a:schemeClr val="tx1"/>
                </a:solidFill>
              </a:rPr>
              <a:t>شستشو</a:t>
            </a:r>
          </a:p>
          <a:p>
            <a:pPr>
              <a:buClrTx/>
            </a:pPr>
            <a:r>
              <a:rPr lang="fa-IR" sz="2000" dirty="0">
                <a:solidFill>
                  <a:schemeClr val="tx1"/>
                </a:solidFill>
              </a:rPr>
              <a:t>كمك به انتخاب محل و نصب مخازن سيار و </a:t>
            </a:r>
            <a:r>
              <a:rPr lang="fa-IR" sz="2000" dirty="0" smtClean="0">
                <a:solidFill>
                  <a:schemeClr val="tx1"/>
                </a:solidFill>
              </a:rPr>
              <a:t>ثابت</a:t>
            </a:r>
          </a:p>
          <a:p>
            <a:pPr>
              <a:buClrTx/>
            </a:pPr>
            <a:r>
              <a:rPr lang="fa-IR" sz="2000" dirty="0">
                <a:solidFill>
                  <a:schemeClr val="tx1"/>
                </a:solidFill>
              </a:rPr>
              <a:t>كمك در توزيع </a:t>
            </a:r>
            <a:r>
              <a:rPr lang="fa-IR" sz="2000" dirty="0" smtClean="0">
                <a:solidFill>
                  <a:schemeClr val="tx1"/>
                </a:solidFill>
              </a:rPr>
              <a:t>غذا</a:t>
            </a:r>
          </a:p>
          <a:p>
            <a:pPr>
              <a:buClrTx/>
            </a:pPr>
            <a:r>
              <a:rPr lang="fa-IR" sz="2000" dirty="0" smtClean="0">
                <a:solidFill>
                  <a:schemeClr val="tx1"/>
                </a:solidFill>
              </a:rPr>
              <a:t>كمك </a:t>
            </a:r>
            <a:r>
              <a:rPr lang="fa-IR" sz="2000" dirty="0">
                <a:solidFill>
                  <a:schemeClr val="tx1"/>
                </a:solidFill>
              </a:rPr>
              <a:t>و نظارت در حمل و دفن </a:t>
            </a:r>
            <a:r>
              <a:rPr lang="fa-IR" sz="2000" dirty="0" smtClean="0">
                <a:solidFill>
                  <a:schemeClr val="tx1"/>
                </a:solidFill>
              </a:rPr>
              <a:t>اجساد</a:t>
            </a:r>
          </a:p>
          <a:p>
            <a:pPr>
              <a:buClrTx/>
            </a:pPr>
            <a:r>
              <a:rPr lang="fa-IR" sz="2000" dirty="0">
                <a:solidFill>
                  <a:schemeClr val="tx1"/>
                </a:solidFill>
              </a:rPr>
              <a:t>همكاري و تشریک مساعي در آشكارسازي و </a:t>
            </a:r>
            <a:r>
              <a:rPr lang="fa-IR" sz="2000" dirty="0" smtClean="0">
                <a:solidFill>
                  <a:schemeClr val="tx1"/>
                </a:solidFill>
              </a:rPr>
              <a:t>دزيمتري</a:t>
            </a:r>
          </a:p>
          <a:p>
            <a:pPr>
              <a:buClrTx/>
            </a:pPr>
            <a:r>
              <a:rPr lang="fa-IR" sz="2100" dirty="0">
                <a:solidFill>
                  <a:schemeClr val="tx1"/>
                </a:solidFill>
              </a:rPr>
              <a:t>- همكاري در تحديد مناطق آلوده</a:t>
            </a:r>
          </a:p>
          <a:p>
            <a:pPr>
              <a:buClrTx/>
            </a:pPr>
            <a:r>
              <a:rPr lang="fa-IR" sz="2100" dirty="0">
                <a:solidFill>
                  <a:schemeClr val="tx1"/>
                </a:solidFill>
              </a:rPr>
              <a:t>- همكاري در حذف آلاينده ها </a:t>
            </a:r>
            <a:r>
              <a:rPr lang="fa-IR" sz="2100" dirty="0" smtClean="0">
                <a:solidFill>
                  <a:schemeClr val="tx1"/>
                </a:solidFill>
              </a:rPr>
              <a:t>(منابع آلودگي)</a:t>
            </a:r>
          </a:p>
          <a:p>
            <a:pPr>
              <a:buClrTx/>
            </a:pPr>
            <a:r>
              <a:rPr lang="fa-IR" sz="2100" dirty="0" smtClean="0">
                <a:solidFill>
                  <a:schemeClr val="tx1"/>
                </a:solidFill>
              </a:rPr>
              <a:t>و ....</a:t>
            </a:r>
            <a:endParaRPr lang="fa-IR" sz="2100" dirty="0">
              <a:solidFill>
                <a:schemeClr val="tx1"/>
              </a:solidFill>
            </a:endParaRPr>
          </a:p>
          <a:p>
            <a:pPr>
              <a:buClrTx/>
            </a:pPr>
            <a:endParaRPr lang="fa-IR" sz="2000" dirty="0" smtClean="0">
              <a:solidFill>
                <a:schemeClr val="tx1"/>
              </a:solidFill>
            </a:endParaRPr>
          </a:p>
          <a:p>
            <a:pPr>
              <a:buClrTx/>
            </a:pPr>
            <a:endParaRPr lang="fa-IR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350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solidFill>
                  <a:schemeClr val="accent2">
                    <a:lumMod val="75000"/>
                  </a:schemeClr>
                </a:solidFill>
              </a:rPr>
              <a:t>مراحل اسکان آسیب دیدگان</a:t>
            </a:r>
            <a:endParaRPr lang="fa-IR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73508552"/>
              </p:ext>
            </p:extLst>
          </p:nvPr>
        </p:nvGraphicFramePr>
        <p:xfrm>
          <a:off x="471948" y="2168013"/>
          <a:ext cx="8185355" cy="46899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00738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62116"/>
            <a:ext cx="8596668" cy="835742"/>
          </a:xfrm>
        </p:spPr>
        <p:txBody>
          <a:bodyPr/>
          <a:lstStyle/>
          <a:p>
            <a:pPr algn="ctr"/>
            <a:r>
              <a:rPr lang="fa-IR" dirty="0" smtClean="0">
                <a:solidFill>
                  <a:schemeClr val="accent2">
                    <a:lumMod val="75000"/>
                  </a:schemeClr>
                </a:solidFill>
              </a:rPr>
              <a:t>تعریف اسکان اضطراری</a:t>
            </a:r>
            <a:endParaRPr lang="fa-IR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020530"/>
            <a:ext cx="12192000" cy="4389542"/>
          </a:xfrm>
        </p:spPr>
        <p:txBody>
          <a:bodyPr>
            <a:normAutofit lnSpcReduction="10000"/>
          </a:bodyPr>
          <a:lstStyle/>
          <a:p>
            <a:pPr algn="just"/>
            <a:r>
              <a:rPr lang="fa-IR" sz="3600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اسکان اضطراری </a:t>
            </a:r>
            <a:r>
              <a:rPr lang="fa-IR" sz="3600" dirty="0" smtClean="0">
                <a:solidFill>
                  <a:schemeClr val="tx1"/>
                </a:solidFill>
                <a:cs typeface="B Nazanin" panose="00000400000000000000" pitchFamily="2" charset="-78"/>
              </a:rPr>
              <a:t>یعنی جمع 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آوري و شناسائي افراد آسيب ديده و بي خانمان ناشي از وقوع </a:t>
            </a:r>
            <a:r>
              <a:rPr lang="fa-IR" sz="36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حوادث 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غير مترقبه ، نقل و انتقال و استقرار آنها در محلهاي پيش </a:t>
            </a:r>
            <a:r>
              <a:rPr lang="fa-IR" sz="36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بيني شده 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براي تامين حداقل شرايط زندگي امن و بهداشتي تا زمان </a:t>
            </a:r>
            <a:r>
              <a:rPr lang="fa-IR" sz="36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ايجاد امكانات 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مناسبتر براي </a:t>
            </a:r>
            <a:r>
              <a:rPr lang="fa-IR" sz="3600" dirty="0">
                <a:solidFill>
                  <a:srgbClr val="FFC000"/>
                </a:solidFill>
                <a:cs typeface="B Nazanin" panose="00000400000000000000" pitchFamily="2" charset="-78"/>
              </a:rPr>
              <a:t>اسكان موقت </a:t>
            </a:r>
            <a:r>
              <a:rPr lang="fa-IR" sz="36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آنها. </a:t>
            </a:r>
          </a:p>
          <a:p>
            <a:pPr algn="just"/>
            <a:r>
              <a:rPr lang="fa-IR" sz="36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اسکان اضطراری برای فاصله 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زمانی </a:t>
            </a:r>
            <a:r>
              <a:rPr lang="fa-IR" sz="36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يك 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تا چند هفته </a:t>
            </a:r>
            <a:r>
              <a:rPr lang="fa-IR" sz="36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مناسب میباشد</a:t>
            </a:r>
            <a:r>
              <a:rPr lang="fa-IR" sz="36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</a:t>
            </a:r>
          </a:p>
          <a:p>
            <a:pPr algn="just"/>
            <a:endParaRPr lang="fa-IR" sz="3600" dirty="0" smtClean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0" indent="0" algn="just">
              <a:buNone/>
            </a:pPr>
            <a:r>
              <a:rPr lang="fa-IR" sz="2800" dirty="0"/>
              <a:t>مهم : </a:t>
            </a:r>
            <a:r>
              <a:rPr lang="fa-IR" sz="2800" dirty="0">
                <a:solidFill>
                  <a:srgbClr val="0070C0"/>
                </a:solidFill>
              </a:rPr>
              <a:t>اسکان اضطراری از وظايف کارگروه امداد و نجات می باشد که مسئولیت آن با هلال احمر است.</a:t>
            </a:r>
          </a:p>
          <a:p>
            <a:pPr algn="just"/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05612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857</TotalTime>
  <Words>2165</Words>
  <Application>Microsoft Office PowerPoint</Application>
  <PresentationFormat>Widescreen</PresentationFormat>
  <Paragraphs>202</Paragraphs>
  <Slides>40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8" baseType="lpstr">
      <vt:lpstr>Arial</vt:lpstr>
      <vt:lpstr>B Nazanin</vt:lpstr>
      <vt:lpstr>Calibri</vt:lpstr>
      <vt:lpstr>Tahoma</vt:lpstr>
      <vt:lpstr>Trebuchet MS</vt:lpstr>
      <vt:lpstr>Wingdings</vt:lpstr>
      <vt:lpstr>Wingdings 3</vt:lpstr>
      <vt:lpstr>Facet</vt:lpstr>
      <vt:lpstr>مدیریت اسکان و پسماند در بلایا</vt:lpstr>
      <vt:lpstr>اثرات محیطی بلایا : </vt:lpstr>
      <vt:lpstr>برنامه ريزي</vt:lpstr>
      <vt:lpstr>هماهنگی فعالیت های برون بخشی : </vt:lpstr>
      <vt:lpstr>وظايف اصلی كاركنان بهداشت محيط مستقر در تيم اجرائي</vt:lpstr>
      <vt:lpstr>وظايف کمکی كاركنان بهداشت محيط مستقر در تيم اجرائي</vt:lpstr>
      <vt:lpstr>ادامه وظايف کمکی كاركنان بهداشت محيط مستقر در تيم اجرائي</vt:lpstr>
      <vt:lpstr>مراحل اسکان آسیب دیدگان</vt:lpstr>
      <vt:lpstr>تعریف اسکان اضطراری</vt:lpstr>
      <vt:lpstr>PowerPoint Presentation</vt:lpstr>
      <vt:lpstr>تعریف اسكان موقت</vt:lpstr>
      <vt:lpstr>PowerPoint Presentation</vt:lpstr>
      <vt:lpstr>تعریف اسكان دائم : </vt:lpstr>
      <vt:lpstr>اردوگاه : </vt:lpstr>
      <vt:lpstr>PowerPoint Presentation</vt:lpstr>
      <vt:lpstr>PowerPoint Presentation</vt:lpstr>
      <vt:lpstr>توزیع نامناسب</vt:lpstr>
      <vt:lpstr>توزیع مناسب</vt:lpstr>
      <vt:lpstr>اولویت ها در اسکان</vt:lpstr>
      <vt:lpstr>روشهای اسکان موقت:</vt:lpstr>
      <vt:lpstr>استقبال مردم از این روش اسکان بیشتر است اما مسئولین به دلیل مشکلات فوق از این روش پرهیز می کنند.</vt:lpstr>
      <vt:lpstr>ادامه : روشهای اسکان موقت:</vt:lpstr>
      <vt:lpstr>روش اردوگاهی یا مجتمع  </vt:lpstr>
      <vt:lpstr>نمونه یک اسکان اردوگاهی در ساختمان مقاوم مدرسه</vt:lpstr>
      <vt:lpstr>فاکتورهای اولیه در انتخاب محل اسکان:</vt:lpstr>
      <vt:lpstr> نظارت بر سرپناه اضطراری (چادر): </vt:lpstr>
      <vt:lpstr>مساحت مورد نیاز جهت برپائي چادر امدادي  براي چادر اضطراری فضایی به مساحت 48 متر مربع یعنی 8×6 در نظر میگیریم.</vt:lpstr>
      <vt:lpstr>اردوهای چادری: </vt:lpstr>
      <vt:lpstr>موضع  چادرها: </vt:lpstr>
      <vt:lpstr>عدم رعایت استاندارد اسکان</vt:lpstr>
      <vt:lpstr>عدم رعایت استاندارد اسکان</vt:lpstr>
      <vt:lpstr>PowerPoint Presentation</vt:lpstr>
      <vt:lpstr>راهکاری به هم‌وطنان زلزله‌زده در مواقع بارانی:  سه تصویر مقطع، پرسپکتیو و پلان برای جلوگیری از نفوذ باران به چادرها و هدایت آب باران به خارج از محوطه چادر. </vt:lpstr>
      <vt:lpstr>مساحت اردوگاهی</vt:lpstr>
      <vt:lpstr>اسکان منظم با فواصل کم</vt:lpstr>
      <vt:lpstr>توزیع آب اردوگاهی </vt:lpstr>
      <vt:lpstr>زباله های اردوگاهی </vt:lpstr>
      <vt:lpstr>مستراح های اردوگاهی </vt:lpstr>
      <vt:lpstr>محل شستشو ی اردوگاهی </vt:lpstr>
      <vt:lpstr>به امید فردایی با نشاط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اسکان موقت و مدیریت پسماند در بلایا</dc:title>
  <dc:creator>Alireza Esmailian</dc:creator>
  <cp:lastModifiedBy>Alireza Esmailian</cp:lastModifiedBy>
  <cp:revision>68</cp:revision>
  <dcterms:created xsi:type="dcterms:W3CDTF">2018-05-05T02:57:28Z</dcterms:created>
  <dcterms:modified xsi:type="dcterms:W3CDTF">2018-05-07T03:45:23Z</dcterms:modified>
</cp:coreProperties>
</file>